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71" r:id="rId2"/>
    <p:sldId id="280" r:id="rId3"/>
    <p:sldId id="321" r:id="rId4"/>
    <p:sldId id="322" r:id="rId5"/>
    <p:sldId id="334" r:id="rId6"/>
    <p:sldId id="320" r:id="rId7"/>
    <p:sldId id="292" r:id="rId8"/>
    <p:sldId id="267" r:id="rId9"/>
    <p:sldId id="277" r:id="rId10"/>
    <p:sldId id="293" r:id="rId11"/>
    <p:sldId id="300" r:id="rId12"/>
    <p:sldId id="302" r:id="rId13"/>
    <p:sldId id="303" r:id="rId14"/>
    <p:sldId id="323" r:id="rId15"/>
    <p:sldId id="305" r:id="rId16"/>
    <p:sldId id="324" r:id="rId17"/>
    <p:sldId id="325" r:id="rId18"/>
    <p:sldId id="304" r:id="rId19"/>
    <p:sldId id="326" r:id="rId20"/>
    <p:sldId id="327" r:id="rId21"/>
    <p:sldId id="328" r:id="rId22"/>
    <p:sldId id="329" r:id="rId23"/>
    <p:sldId id="330" r:id="rId24"/>
    <p:sldId id="331" r:id="rId25"/>
    <p:sldId id="347" r:id="rId26"/>
    <p:sldId id="348" r:id="rId27"/>
    <p:sldId id="333" r:id="rId28"/>
    <p:sldId id="349" r:id="rId29"/>
    <p:sldId id="318" r:id="rId30"/>
    <p:sldId id="306" r:id="rId31"/>
    <p:sldId id="26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74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278" r:id="rId55"/>
    <p:sldId id="275" r:id="rId56"/>
    <p:sldId id="276" r:id="rId57"/>
    <p:sldId id="350" r:id="rId58"/>
    <p:sldId id="335" r:id="rId59"/>
    <p:sldId id="294" r:id="rId60"/>
    <p:sldId id="307" r:id="rId61"/>
    <p:sldId id="296" r:id="rId62"/>
    <p:sldId id="297" r:id="rId63"/>
    <p:sldId id="298" r:id="rId64"/>
    <p:sldId id="299" r:id="rId65"/>
    <p:sldId id="308" r:id="rId66"/>
    <p:sldId id="351" r:id="rId67"/>
    <p:sldId id="352" r:id="rId68"/>
    <p:sldId id="353" r:id="rId69"/>
    <p:sldId id="336" r:id="rId70"/>
    <p:sldId id="295" r:id="rId71"/>
    <p:sldId id="310" r:id="rId72"/>
    <p:sldId id="311" r:id="rId73"/>
    <p:sldId id="309" r:id="rId74"/>
    <p:sldId id="312" r:id="rId75"/>
    <p:sldId id="313" r:id="rId76"/>
    <p:sldId id="314" r:id="rId77"/>
    <p:sldId id="315" r:id="rId78"/>
    <p:sldId id="316" r:id="rId79"/>
    <p:sldId id="279" r:id="rId80"/>
    <p:sldId id="273" r:id="rId8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F6C"/>
    <a:srgbClr val="024E6A"/>
    <a:srgbClr val="B0D261"/>
    <a:srgbClr val="024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0" autoAdjust="0"/>
    <p:restoredTop sz="72570" autoAdjust="0"/>
  </p:normalViewPr>
  <p:slideViewPr>
    <p:cSldViewPr snapToGrid="0">
      <p:cViewPr varScale="1">
        <p:scale>
          <a:sx n="49" d="100"/>
          <a:sy n="49" d="100"/>
        </p:scale>
        <p:origin x="13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B0715-2E07-4B30-82A4-29BE9219FCBD}" type="datetimeFigureOut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BC23-93E8-4651-9E75-C60AC50B8C1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由於國壽的系統眾多，去年開始導入新專案，使用 </a:t>
            </a:r>
            <a:r>
              <a:rPr lang="en-US" altLang="zh-TW" dirty="0" smtClean="0"/>
              <a:t>spring boot 3 + </a:t>
            </a:r>
            <a:r>
              <a:rPr lang="en-US" altLang="zh-TW" dirty="0" err="1" smtClean="0"/>
              <a:t>vue</a:t>
            </a:r>
            <a:r>
              <a:rPr lang="en-US" altLang="zh-TW" dirty="0" smtClean="0"/>
              <a:t> 3 </a:t>
            </a:r>
            <a:r>
              <a:rPr lang="zh-TW" altLang="en-US" dirty="0" smtClean="0"/>
              <a:t>為開發工具，但既有的系統還是持續維護中，所以還是要有基礎的概念。</a:t>
            </a:r>
            <a:endParaRPr lang="en-US" altLang="zh-TW" dirty="0" smtClean="0"/>
          </a:p>
          <a:p>
            <a:r>
              <a:rPr lang="en-US" altLang="zh-TW" dirty="0" smtClean="0"/>
              <a:t>Java</a:t>
            </a:r>
            <a:r>
              <a:rPr lang="zh-TW" altLang="en-US" dirty="0" smtClean="0"/>
              <a:t> 課程介紹</a:t>
            </a:r>
            <a:endParaRPr lang="en-US" altLang="zh-TW" dirty="0" smtClean="0"/>
          </a:p>
          <a:p>
            <a:r>
              <a:rPr lang="en-US" altLang="zh-TW" dirty="0" smtClean="0"/>
              <a:t>https://github.com/JustinSDK/JavaSE6Tutorial/blob/master/docs/CH01.md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由新增 </a:t>
            </a:r>
            <a:r>
              <a:rPr lang="en-US" altLang="zh-TW" dirty="0" smtClean="0"/>
              <a:t>maven </a:t>
            </a:r>
            <a:r>
              <a:rPr lang="zh-TW" altLang="en-US" dirty="0" smtClean="0"/>
              <a:t>專案後再轉為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的專案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18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 </a:t>
            </a:r>
            <a:r>
              <a:rPr lang="en-US" altLang="zh-TW" dirty="0" smtClean="0"/>
              <a:t>maven </a:t>
            </a:r>
            <a:r>
              <a:rPr lang="zh-TW" altLang="en-US" dirty="0" smtClean="0"/>
              <a:t>專案加入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的元件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專案</a:t>
            </a:r>
            <a:r>
              <a:rPr lang="en-US" altLang="zh-TW" dirty="0" smtClean="0"/>
              <a:t>\properties\project</a:t>
            </a:r>
            <a:r>
              <a:rPr lang="en-US" altLang="zh-TW" baseline="0" dirty="0" smtClean="0"/>
              <a:t> facets</a:t>
            </a:r>
            <a:r>
              <a:rPr lang="zh-TW" altLang="en-US" baseline="0" dirty="0" smtClean="0"/>
              <a:t>，點 </a:t>
            </a:r>
            <a:r>
              <a:rPr lang="en-US" altLang="zh-TW" baseline="0" dirty="0" smtClean="0"/>
              <a:t>Runtimes </a:t>
            </a:r>
            <a:r>
              <a:rPr lang="zh-TW" altLang="en-US" baseline="0" dirty="0" smtClean="0"/>
              <a:t>頁籤，勾選 </a:t>
            </a:r>
            <a:r>
              <a:rPr lang="en-US" altLang="zh-TW" baseline="0" dirty="0" smtClean="0"/>
              <a:t>Show all runtimes</a:t>
            </a:r>
            <a:r>
              <a:rPr lang="zh-TW" altLang="en-US" baseline="0" dirty="0" smtClean="0"/>
              <a:t>，若無出現再點 </a:t>
            </a:r>
            <a:r>
              <a:rPr lang="en-US" altLang="zh-TW" baseline="0" dirty="0" smtClean="0"/>
              <a:t>New….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75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若勾了</a:t>
            </a:r>
            <a:r>
              <a:rPr lang="en-US" altLang="zh-TW" dirty="0" smtClean="0"/>
              <a:t>Dynamic</a:t>
            </a:r>
            <a:r>
              <a:rPr lang="en-US" altLang="zh-TW" baseline="0" dirty="0" smtClean="0"/>
              <a:t> Web Module</a:t>
            </a:r>
            <a:r>
              <a:rPr lang="zh-TW" altLang="en-US" baseline="0" dirty="0" smtClean="0"/>
              <a:t> 會有錯的話，找 </a:t>
            </a:r>
            <a:r>
              <a:rPr lang="en-US" altLang="zh-TW" baseline="0" dirty="0" smtClean="0"/>
              <a:t>org.eclipse.wst.common.project.facet.core.xml</a:t>
            </a:r>
          </a:p>
          <a:p>
            <a:r>
              <a:rPr lang="zh-TW" altLang="en-US" baseline="0" dirty="0" smtClean="0"/>
              <a:t>把 </a:t>
            </a:r>
            <a:r>
              <a:rPr lang="en-US" altLang="zh-TW" baseline="0" dirty="0" err="1" smtClean="0"/>
              <a:t>jst.web</a:t>
            </a:r>
            <a:r>
              <a:rPr lang="zh-TW" altLang="en-US" baseline="0" dirty="0" smtClean="0"/>
              <a:t> 改 </a:t>
            </a:r>
            <a:r>
              <a:rPr lang="en-US" altLang="zh-TW" baseline="0" dirty="0" smtClean="0"/>
              <a:t>3.5</a:t>
            </a:r>
            <a:r>
              <a:rPr lang="zh-TW" altLang="en-US" baseline="0" dirty="0" smtClean="0"/>
              <a:t> 或 </a:t>
            </a:r>
            <a:r>
              <a:rPr lang="en-US" altLang="zh-TW" baseline="0" dirty="0" smtClean="0"/>
              <a:t>5.0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96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把 </a:t>
            </a:r>
            <a:r>
              <a:rPr lang="en-US" altLang="zh-TW" dirty="0" err="1" smtClean="0"/>
              <a:t>clazz</a:t>
            </a:r>
            <a:r>
              <a:rPr lang="zh-TW" altLang="en-US" dirty="0" smtClean="0"/>
              <a:t> 加入 </a:t>
            </a:r>
            <a:r>
              <a:rPr lang="en-US" altLang="zh-TW" dirty="0" smtClean="0"/>
              <a:t>tomcat</a:t>
            </a:r>
            <a:r>
              <a:rPr lang="zh-TW" altLang="en-US" dirty="0" smtClean="0"/>
              <a:t>，寫些 </a:t>
            </a:r>
            <a:r>
              <a:rPr lang="en-US" altLang="zh-TW" dirty="0" smtClean="0"/>
              <a:t>code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24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94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74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75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433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04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3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這幾項工具是這兩天的課會用到的，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962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772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3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0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mvn</a:t>
            </a:r>
            <a:r>
              <a:rPr lang="en-US" altLang="zh-TW" dirty="0"/>
              <a:t> </a:t>
            </a:r>
            <a:r>
              <a:rPr lang="en-US" altLang="zh-TW" dirty="0" err="1"/>
              <a:t>spring-boot:run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815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已寫好很多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，但每個都要貼到網址上，很不容易測試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98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nodeJs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是一個跨平台的</a:t>
            </a:r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js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執行環境，有 </a:t>
            </a:r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nodeJs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，</a:t>
            </a:r>
            <a:r>
              <a:rPr lang="en-US" altLang="zh-TW" b="0" i="0" dirty="0" smtClean="0">
                <a:solidFill>
                  <a:srgbClr val="36464E"/>
                </a:solidFill>
                <a:effectLst/>
                <a:latin typeface="Roboto Mono"/>
              </a:rPr>
              <a:t>create-</a:t>
            </a:r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vue</a:t>
            </a:r>
            <a:r>
              <a:rPr lang="en-US" altLang="zh-TW" b="0" i="0" dirty="0" smtClean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才能正常執行</a:t>
            </a:r>
            <a:endParaRPr lang="en-US" altLang="zh-TW" b="0" i="0" dirty="0" smtClean="0">
              <a:solidFill>
                <a:srgbClr val="36464E"/>
              </a:solidFill>
              <a:effectLst/>
              <a:latin typeface="Roboto Mono"/>
            </a:endParaRPr>
          </a:p>
          <a:p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Npm</a:t>
            </a:r>
            <a:r>
              <a:rPr lang="en-US" altLang="zh-TW" b="0" i="0" dirty="0" smtClean="0">
                <a:solidFill>
                  <a:srgbClr val="36464E"/>
                </a:solidFill>
                <a:effectLst/>
                <a:latin typeface="Roboto Mono"/>
              </a:rPr>
              <a:t>(node package manager)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，</a:t>
            </a:r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nodeJs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的</a:t>
            </a:r>
            <a:r>
              <a:rPr lang="zh-TW" altLang="en-US" b="0" i="0" baseline="0" dirty="0" smtClean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altLang="zh-TW" b="0" i="0" baseline="0" dirty="0" smtClean="0">
                <a:solidFill>
                  <a:srgbClr val="36464E"/>
                </a:solidFill>
                <a:effectLst/>
                <a:latin typeface="Roboto Mono"/>
              </a:rPr>
              <a:t>plugin </a:t>
            </a:r>
            <a:r>
              <a:rPr lang="zh-TW" altLang="en-US" b="0" i="0" dirty="0" smtClean="0">
                <a:solidFill>
                  <a:srgbClr val="36464E"/>
                </a:solidFill>
                <a:effectLst/>
                <a:latin typeface="Roboto Mono"/>
              </a:rPr>
              <a:t>管理工具，類似 </a:t>
            </a:r>
            <a:r>
              <a:rPr lang="en-US" altLang="zh-TW" b="0" i="0" dirty="0" smtClean="0">
                <a:solidFill>
                  <a:srgbClr val="36464E"/>
                </a:solidFill>
                <a:effectLst/>
                <a:latin typeface="Roboto Mono"/>
              </a:rPr>
              <a:t>maven</a:t>
            </a:r>
          </a:p>
          <a:p>
            <a:endParaRPr lang="en-US" altLang="zh-TW" b="0" i="0" dirty="0" smtClean="0">
              <a:solidFill>
                <a:srgbClr val="36464E"/>
              </a:solidFill>
              <a:effectLst/>
              <a:latin typeface="Roboto Mono"/>
            </a:endParaRPr>
          </a:p>
          <a:p>
            <a:r>
              <a:rPr lang="en-US" altLang="zh-TW" b="0" i="0" dirty="0" err="1" smtClean="0">
                <a:solidFill>
                  <a:srgbClr val="36464E"/>
                </a:solidFill>
                <a:effectLst/>
                <a:latin typeface="Roboto Mono"/>
              </a:rPr>
              <a:t>npm</a:t>
            </a:r>
            <a:r>
              <a:rPr lang="en-US" altLang="zh-TW" b="0" i="0" dirty="0" smtClean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altLang="zh-TW" b="0" i="0" dirty="0">
                <a:solidFill>
                  <a:srgbClr val="36464E"/>
                </a:solidFill>
                <a:effectLst/>
                <a:latin typeface="Roboto Mono"/>
              </a:rPr>
              <a:t>run dev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839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01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集中式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特點：</a:t>
            </a:r>
          </a:p>
          <a:p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讓所有開發者間對檔案所做的變更都能夠同步，最終得到相同的檔案內容。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追溯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回到受控檔案在變化歷史中的任何一個版本，並且明白每個版本間變化的原因、以及究竟做了什麼變動。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備份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讓所有的受控檔案集中保管於檔案庫中，做為備份也利於備份。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優點：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可以知道專案中的其他人正在做什麼。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管理者可以掌控每個開發者的權限。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比每個用戶端只用本機的版本控制系統好管理很多。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缺點：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如果伺服器發生故障、損壞，或是沒有網路連線的環境，那麼就無法使用，更有可能遺失所有資料，影響開發效率。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特點：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每個開發者擁各自獨立的變更集合，開發者之間可分享自己的變更集合。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可在離線環境（深山、飛機）下正常使用。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重視分支（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的支援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的優點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免費、開源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速度快、檔案體積小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分散式系統</a:t>
            </a:r>
          </a:p>
          <a:p>
            <a:pPr lvl="1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可以在沒有伺服器或是沒有網路的環境，依舊可以使用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來進行版控，待伺服器恢復正常運作或是再有網路的環境後再進行同步，不會受影響。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處理檔案的方式</a:t>
            </a:r>
          </a:p>
          <a:p>
            <a:pPr lvl="1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其他版本控制：記錄每個版本之間的「異動」，</a:t>
            </a:r>
          </a:p>
          <a:p>
            <a:pPr lvl="1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：主要在於記錄「檔案內容」，並更新紀錄整個目錄與檔案的樹狀結構。</a:t>
            </a:r>
          </a:p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的缺點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易學難精、指令多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資安問題</a:t>
            </a:r>
            <a:b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若是將重要的資料也要丟到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上面或是沒有處理好了話，重要資料很有可能被駭客竊取。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是一款版本控制軟體，而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是一個商業網站，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的本體是一個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伺服器。</a:t>
            </a: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dirty="0" smtClean="0"/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是一款版本控制軟體，而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是一個商業網站，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的本體是一個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伺服器。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131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13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26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6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eclipse</a:t>
            </a:r>
            <a:r>
              <a:rPr lang="zh-TW" altLang="en-US" dirty="0" smtClean="0"/>
              <a:t>從</a:t>
            </a:r>
            <a:r>
              <a:rPr lang="en-US" altLang="zh-TW" dirty="0" err="1" smtClean="0"/>
              <a:t>luna</a:t>
            </a:r>
            <a:r>
              <a:rPr lang="zh-TW" altLang="en-US" dirty="0" smtClean="0"/>
              <a:t>開始內建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功能，支援所有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的重要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Maven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是解壓縮就能使用，再把路徑設定到系統變數或使用者環境變數就好</a:t>
            </a:r>
            <a:endParaRPr lang="en-US" altLang="zh-TW" baseline="0" dirty="0" smtClean="0"/>
          </a:p>
          <a:p>
            <a:r>
              <a:rPr lang="en-US" altLang="zh-TW" dirty="0" smtClean="0"/>
              <a:t>maven</a:t>
            </a:r>
            <a:r>
              <a:rPr lang="zh-TW" altLang="en-US" dirty="0" smtClean="0"/>
              <a:t>是一個應用程式專案建置工具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bulid</a:t>
            </a:r>
            <a:r>
              <a:rPr lang="en-US" altLang="zh-TW" dirty="0" smtClean="0"/>
              <a:t> tool) </a:t>
            </a:r>
            <a:r>
              <a:rPr lang="zh-TW" altLang="en-US" dirty="0" smtClean="0"/>
              <a:t>，用來幫助開發團隊處理編譯、測試、包裝、管理函式庫、管理設定檔等工作。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提供標準</a:t>
            </a:r>
            <a:r>
              <a:rPr lang="en-US" altLang="zh-TW" dirty="0" smtClean="0"/>
              <a:t>【</a:t>
            </a:r>
            <a:r>
              <a:rPr lang="zh-TW" altLang="en-US" dirty="0" smtClean="0"/>
              <a:t>專案目錄</a:t>
            </a:r>
            <a:r>
              <a:rPr lang="en-US" altLang="zh-TW" dirty="0" smtClean="0"/>
              <a:t>】&amp;【</a:t>
            </a:r>
            <a:r>
              <a:rPr lang="zh-TW" altLang="en-US" dirty="0" smtClean="0"/>
              <a:t>專案建置步驟</a:t>
            </a:r>
            <a:r>
              <a:rPr lang="en-US" altLang="zh-TW" dirty="0" smtClean="0"/>
              <a:t>】</a:t>
            </a:r>
            <a:r>
              <a:rPr lang="zh-TW" altLang="en-US" dirty="0" smtClean="0"/>
              <a:t>的功能，</a:t>
            </a:r>
            <a:endParaRPr lang="en-US" altLang="zh-TW" dirty="0" smtClean="0"/>
          </a:p>
          <a:p>
            <a:r>
              <a:rPr lang="zh-TW" altLang="en-US" dirty="0" smtClean="0"/>
              <a:t>所有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專案都具備相同</a:t>
            </a:r>
            <a:r>
              <a:rPr lang="en-US" altLang="zh-TW" dirty="0" smtClean="0"/>
              <a:t>【</a:t>
            </a:r>
            <a:r>
              <a:rPr lang="zh-TW" altLang="en-US" dirty="0" smtClean="0"/>
              <a:t>目錄結構</a:t>
            </a:r>
            <a:r>
              <a:rPr lang="en-US" altLang="zh-TW" dirty="0" smtClean="0"/>
              <a:t>】&amp;【</a:t>
            </a:r>
            <a:r>
              <a:rPr lang="zh-TW" altLang="en-US" dirty="0" smtClean="0"/>
              <a:t>建置步驟</a:t>
            </a:r>
            <a:r>
              <a:rPr lang="en-US" altLang="zh-TW" dirty="0" smtClean="0"/>
              <a:t>】</a:t>
            </a:r>
            <a:r>
              <a:rPr lang="zh-TW" altLang="en-US" dirty="0" smtClean="0"/>
              <a:t>，讓程式開發團隊</a:t>
            </a:r>
            <a:r>
              <a:rPr lang="en-US" altLang="zh-TW" dirty="0" smtClean="0"/>
              <a:t>【</a:t>
            </a:r>
            <a:r>
              <a:rPr lang="zh-TW" altLang="en-US" dirty="0" smtClean="0"/>
              <a:t>快速了解專案內容</a:t>
            </a:r>
            <a:r>
              <a:rPr lang="en-US" altLang="zh-TW" dirty="0" smtClean="0"/>
              <a:t>】&amp;【</a:t>
            </a:r>
            <a:r>
              <a:rPr lang="zh-TW" altLang="en-US" dirty="0" smtClean="0"/>
              <a:t>使用相同方式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)</a:t>
            </a:r>
            <a:r>
              <a:rPr lang="zh-TW" altLang="en-US" dirty="0" smtClean="0"/>
              <a:t>建置專案</a:t>
            </a:r>
            <a:r>
              <a:rPr lang="en-US" altLang="zh-TW" dirty="0" smtClean="0"/>
              <a:t>】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7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建置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的開發環境方式有很多種</a:t>
            </a:r>
            <a:endParaRPr lang="en-US" altLang="zh-TW" dirty="0" smtClean="0"/>
          </a:p>
          <a:p>
            <a:r>
              <a:rPr lang="en-US" altLang="zh-TW" dirty="0" smtClean="0"/>
              <a:t>Dynamic web project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轉 </a:t>
            </a:r>
            <a:r>
              <a:rPr lang="en-US" altLang="zh-TW" dirty="0" smtClean="0">
                <a:sym typeface="Wingdings" panose="05000000000000000000" pitchFamily="2" charset="2"/>
              </a:rPr>
              <a:t>maven project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Maven project  Dynamic</a:t>
            </a:r>
            <a:r>
              <a:rPr lang="en-US" altLang="zh-TW" baseline="0" dirty="0" smtClean="0">
                <a:sym typeface="Wingdings" panose="05000000000000000000" pitchFamily="2" charset="2"/>
              </a:rPr>
              <a:t> web project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60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Groupld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</a:t>
            </a:r>
            <a:r>
              <a:rPr lang="en-US" altLang="zh-TW" dirty="0" smtClean="0"/>
              <a:t>id(</a:t>
            </a:r>
            <a:r>
              <a:rPr lang="zh-TW" altLang="en-US" dirty="0" smtClean="0"/>
              <a:t>必須是不重複的</a:t>
            </a:r>
            <a:r>
              <a:rPr lang="en-US" altLang="zh-TW" dirty="0" smtClean="0"/>
              <a:t>id)</a:t>
            </a:r>
            <a:r>
              <a:rPr lang="zh-TW" altLang="en-US" dirty="0" smtClean="0"/>
              <a:t>，通常使用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套件命名慣例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org.iiiedu.samuel</a:t>
            </a:r>
            <a:r>
              <a:rPr lang="en-US" altLang="zh-TW" dirty="0" smtClean="0"/>
              <a:t>)</a:t>
            </a:r>
            <a:r>
              <a:rPr lang="zh-TW" altLang="en-US" dirty="0" smtClean="0"/>
              <a:t>來保證獨特性</a:t>
            </a:r>
            <a:endParaRPr lang="en-US" altLang="zh-TW" dirty="0" smtClean="0"/>
          </a:p>
          <a:p>
            <a:r>
              <a:rPr lang="en-US" altLang="zh-TW" dirty="0" err="1" smtClean="0"/>
              <a:t>artifactId</a:t>
            </a:r>
            <a:r>
              <a:rPr lang="zh-TW" altLang="en-US" dirty="0" smtClean="0"/>
              <a:t>：與</a:t>
            </a:r>
            <a:r>
              <a:rPr lang="en-US" altLang="zh-TW" dirty="0" smtClean="0"/>
              <a:t>version</a:t>
            </a:r>
            <a:r>
              <a:rPr lang="zh-TW" altLang="en-US" dirty="0" smtClean="0"/>
              <a:t>共同組成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檔、或是</a:t>
            </a:r>
            <a:r>
              <a:rPr lang="en-US" altLang="zh-TW" dirty="0" smtClean="0"/>
              <a:t>WAR</a:t>
            </a:r>
            <a:r>
              <a:rPr lang="zh-TW" altLang="en-US" dirty="0" smtClean="0"/>
              <a:t>檔名稱，通常使用小寫字母</a:t>
            </a:r>
            <a:endParaRPr lang="en-US" altLang="zh-TW" dirty="0" smtClean="0"/>
          </a:p>
          <a:p>
            <a:r>
              <a:rPr lang="en-US" altLang="zh-TW" dirty="0" smtClean="0"/>
              <a:t>Version</a:t>
            </a:r>
            <a:r>
              <a:rPr lang="zh-TW" altLang="en-US" dirty="0" smtClean="0"/>
              <a:t>：與</a:t>
            </a:r>
            <a:r>
              <a:rPr lang="en-US" altLang="zh-TW" dirty="0" err="1" smtClean="0"/>
              <a:t>artifactId</a:t>
            </a:r>
            <a:r>
              <a:rPr lang="zh-TW" altLang="en-US" dirty="0" smtClean="0"/>
              <a:t>共同組成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檔、或是</a:t>
            </a:r>
            <a:r>
              <a:rPr lang="en-US" altLang="zh-TW" dirty="0" smtClean="0"/>
              <a:t>WAR</a:t>
            </a:r>
            <a:r>
              <a:rPr lang="zh-TW" altLang="en-US" dirty="0" smtClean="0"/>
              <a:t>檔名稱，可以使用任意字串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:1.0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1.1.2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2.3.5.Final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Package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專案的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類別預設套件名稱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06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POM </a:t>
            </a:r>
            <a:r>
              <a:rPr lang="zh-TW" altLang="en-US" dirty="0" smtClean="0">
                <a:effectLst/>
              </a:rPr>
              <a:t>資訊介紹</a:t>
            </a:r>
            <a:endParaRPr lang="en-US" altLang="zh-TW" dirty="0" smtClean="0">
              <a:effectLst/>
            </a:endParaRPr>
          </a:p>
          <a:p>
            <a:endParaRPr lang="en-US" altLang="zh-TW" dirty="0" smtClean="0">
              <a:effectLst/>
            </a:endParaRPr>
          </a:p>
          <a:p>
            <a:r>
              <a:rPr lang="en-US" altLang="zh-TW" dirty="0" smtClean="0">
                <a:effectLst/>
              </a:rPr>
              <a:t>Project </a:t>
            </a:r>
            <a:r>
              <a:rPr lang="en-US" altLang="zh-TW" dirty="0" smtClean="0">
                <a:effectLst/>
              </a:rPr>
              <a:t>Object Model: pom.xml</a:t>
            </a:r>
          </a:p>
          <a:p>
            <a:r>
              <a:rPr lang="en-US" altLang="zh-TW" dirty="0" smtClean="0"/>
              <a:t>maven</a:t>
            </a:r>
            <a:r>
              <a:rPr lang="zh-TW" altLang="en-US" dirty="0" smtClean="0"/>
              <a:t>的所有功能都圍繞著專案建置而設計，主要設定檔</a:t>
            </a:r>
            <a:r>
              <a:rPr lang="en-US" altLang="zh-TW" dirty="0" smtClean="0"/>
              <a:t>pom.xml</a:t>
            </a:r>
            <a:r>
              <a:rPr lang="zh-TW" altLang="en-US" dirty="0" smtClean="0"/>
              <a:t>包含所有專案的建置的詳細資訊。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maven local repository</a:t>
            </a:r>
            <a:r>
              <a:rPr lang="zh-TW" altLang="en-US" dirty="0" smtClean="0"/>
              <a:t>預設在</a:t>
            </a:r>
            <a:r>
              <a:rPr lang="en-US" altLang="zh-TW" dirty="0" smtClean="0"/>
              <a:t>【C:/Users/&lt;</a:t>
            </a:r>
            <a:r>
              <a:rPr lang="zh-TW" altLang="en-US" dirty="0" smtClean="0"/>
              <a:t>使用者帳號</a:t>
            </a:r>
            <a:r>
              <a:rPr lang="en-US" altLang="zh-TW" dirty="0" smtClean="0"/>
              <a:t>&gt;/.m2/repository</a:t>
            </a:r>
            <a:r>
              <a:rPr lang="zh-TW" altLang="en-US" dirty="0" smtClean="0"/>
              <a:t>目錄</a:t>
            </a:r>
            <a:r>
              <a:rPr lang="en-US" altLang="zh-TW" dirty="0" smtClean="0"/>
              <a:t>】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以</a:t>
            </a:r>
            <a:r>
              <a:rPr lang="en-US" altLang="zh-TW" dirty="0" err="1" smtClean="0"/>
              <a:t>mavenarchetype-quickstart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pom.xml</a:t>
            </a:r>
            <a:r>
              <a:rPr lang="zh-TW" altLang="en-US" dirty="0" smtClean="0"/>
              <a:t>作為範例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&lt;project&gt;:pom.xml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標籤。</a:t>
            </a:r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modelVersion</a:t>
            </a:r>
            <a:r>
              <a:rPr lang="en-US" altLang="zh-TW" dirty="0" smtClean="0"/>
              <a:t>&gt;:pom.xml</a:t>
            </a:r>
            <a:r>
              <a:rPr lang="zh-TW" altLang="en-US" dirty="0" smtClean="0"/>
              <a:t>的版本，必要標籤請不要修改預設值。</a:t>
            </a:r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專案的</a:t>
            </a:r>
            <a:r>
              <a:rPr lang="en-US" altLang="zh-TW" dirty="0" smtClean="0"/>
              <a:t>id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artifactId</a:t>
            </a:r>
            <a:r>
              <a:rPr lang="en-US" altLang="zh-TW" dirty="0" smtClean="0"/>
              <a:t>&gt;:maven</a:t>
            </a:r>
            <a:r>
              <a:rPr lang="zh-TW" altLang="en-US" dirty="0" smtClean="0"/>
              <a:t>最後包裝完成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檔、</a:t>
            </a:r>
            <a:r>
              <a:rPr lang="en-US" altLang="zh-TW" dirty="0" smtClean="0"/>
              <a:t>WAR</a:t>
            </a:r>
            <a:r>
              <a:rPr lang="zh-TW" altLang="en-US" dirty="0" smtClean="0"/>
              <a:t>檔的基礎名稱。</a:t>
            </a:r>
          </a:p>
          <a:p>
            <a:r>
              <a:rPr lang="en-US" altLang="zh-TW" dirty="0" smtClean="0"/>
              <a:t>&lt;version&gt;:</a:t>
            </a:r>
            <a:r>
              <a:rPr lang="zh-TW" altLang="en-US" dirty="0" smtClean="0"/>
              <a:t>專案版本名稱。</a:t>
            </a:r>
          </a:p>
          <a:p>
            <a:r>
              <a:rPr lang="en-US" altLang="zh-TW" dirty="0" smtClean="0"/>
              <a:t>--&lt;name&gt;:</a:t>
            </a:r>
            <a:r>
              <a:rPr lang="zh-TW" altLang="en-US" dirty="0" smtClean="0"/>
              <a:t>專案名稱，通常出現在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產生的專案文件內。</a:t>
            </a:r>
          </a:p>
          <a:p>
            <a:r>
              <a:rPr lang="en-US" altLang="zh-TW" dirty="0" smtClean="0"/>
              <a:t>--&lt;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專案網址，例如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放置專案文件的網址。</a:t>
            </a:r>
          </a:p>
          <a:p>
            <a:r>
              <a:rPr lang="en-US" altLang="zh-TW" dirty="0" smtClean="0"/>
              <a:t>&lt;packaging&gt;:maven</a:t>
            </a:r>
            <a:r>
              <a:rPr lang="zh-TW" altLang="en-US" dirty="0" smtClean="0"/>
              <a:t>專案建置流程中</a:t>
            </a:r>
            <a:r>
              <a:rPr lang="en-US" altLang="zh-TW" dirty="0" smtClean="0"/>
              <a:t>phase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plugin goal</a:t>
            </a:r>
            <a:r>
              <a:rPr lang="zh-TW" altLang="en-US" dirty="0" smtClean="0"/>
              <a:t>的綁定規則，以及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專案最後包裝的格式</a:t>
            </a:r>
            <a:r>
              <a:rPr lang="en-US" altLang="zh-TW" dirty="0" smtClean="0"/>
              <a:t>(JAR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WAR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--&lt;properties&gt;:</a:t>
            </a:r>
            <a:r>
              <a:rPr lang="zh-TW" altLang="en-US" dirty="0" smtClean="0"/>
              <a:t>設定系統相關</a:t>
            </a:r>
            <a:r>
              <a:rPr lang="en-US" altLang="zh-TW" dirty="0" smtClean="0"/>
              <a:t>properties</a:t>
            </a:r>
            <a:r>
              <a:rPr lang="zh-TW" altLang="en-US" dirty="0" smtClean="0"/>
              <a:t>值，可以讓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程式使用</a:t>
            </a:r>
            <a:r>
              <a:rPr lang="en-US" altLang="zh-TW" dirty="0" smtClean="0"/>
              <a:t>${</a:t>
            </a:r>
            <a:r>
              <a:rPr lang="en-US" altLang="zh-TW" dirty="0" err="1" smtClean="0"/>
              <a:t>propertiesName</a:t>
            </a:r>
            <a:r>
              <a:rPr lang="en-US" altLang="zh-TW" dirty="0" smtClean="0"/>
              <a:t>}</a:t>
            </a:r>
            <a:r>
              <a:rPr lang="zh-TW" altLang="en-US" dirty="0" smtClean="0"/>
              <a:t>語法抓取</a:t>
            </a:r>
            <a:r>
              <a:rPr lang="en-US" altLang="zh-TW" dirty="0" smtClean="0"/>
              <a:t>properties</a:t>
            </a:r>
            <a:r>
              <a:rPr lang="zh-TW" altLang="en-US" dirty="0" smtClean="0"/>
              <a:t>值。</a:t>
            </a:r>
            <a:br>
              <a:rPr lang="zh-TW" altLang="en-US" dirty="0" smtClean="0"/>
            </a:br>
            <a:r>
              <a:rPr lang="zh-TW" altLang="en-US" dirty="0" smtClean="0"/>
              <a:t>常用於</a:t>
            </a:r>
            <a:r>
              <a:rPr lang="en-US" altLang="zh-TW" dirty="0" smtClean="0"/>
              <a:t>:</a:t>
            </a:r>
            <a:r>
              <a:rPr lang="zh-TW" altLang="en-US" dirty="0" smtClean="0"/>
              <a:t>宣告變數名稱，告訴檔案其他部分來引用此變數名稱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&lt;dependencies&gt;: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專案所需要的函式庫。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bulid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客製化</a:t>
            </a:r>
            <a:r>
              <a:rPr lang="en-US" altLang="zh-TW" dirty="0" smtClean="0"/>
              <a:t>)maven</a:t>
            </a:r>
            <a:r>
              <a:rPr lang="zh-TW" altLang="en-US" dirty="0" smtClean="0"/>
              <a:t>專案建置過程的各種工作。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Dependency</a:t>
            </a:r>
            <a:r>
              <a:rPr lang="zh-TW" altLang="en-US" dirty="0" smtClean="0"/>
              <a:t> 的常見 </a:t>
            </a:r>
            <a:r>
              <a:rPr lang="en-US" altLang="zh-TW" dirty="0" smtClean="0"/>
              <a:t>scope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compile(</a:t>
            </a:r>
            <a:r>
              <a:rPr lang="zh-TW" altLang="en-US" dirty="0" smtClean="0"/>
              <a:t>預設值</a:t>
            </a:r>
            <a:r>
              <a:rPr lang="en-US" altLang="zh-TW" dirty="0" smtClean="0"/>
              <a:t>):</a:t>
            </a:r>
            <a:r>
              <a:rPr lang="zh-TW" altLang="en-US" dirty="0" smtClean="0"/>
              <a:t>在專案的編譯、測試、執行階段都需要。</a:t>
            </a:r>
            <a:endParaRPr lang="en-US" altLang="zh-TW" dirty="0" smtClean="0"/>
          </a:p>
          <a:p>
            <a:r>
              <a:rPr lang="en-US" altLang="zh-TW" dirty="0" smtClean="0"/>
              <a:t>provided:</a:t>
            </a:r>
            <a:r>
              <a:rPr lang="zh-TW" altLang="en-US" dirty="0" smtClean="0"/>
              <a:t>只在專案的編譯與測試階段需要，到了執行階段會由系統提供，例如由</a:t>
            </a:r>
            <a:r>
              <a:rPr lang="en-US" altLang="zh-TW" dirty="0" smtClean="0"/>
              <a:t>JDK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提供。</a:t>
            </a:r>
            <a:endParaRPr lang="en-US" altLang="zh-TW" dirty="0" smtClean="0"/>
          </a:p>
          <a:p>
            <a:r>
              <a:rPr lang="en-US" altLang="zh-TW" dirty="0" smtClean="0"/>
              <a:t>runtime:</a:t>
            </a:r>
            <a:r>
              <a:rPr lang="zh-TW" altLang="en-US" dirty="0" smtClean="0"/>
              <a:t>只在專案的測試與執行階段需要、編譯時不需要。</a:t>
            </a:r>
            <a:endParaRPr lang="en-US" altLang="zh-TW" dirty="0" smtClean="0"/>
          </a:p>
          <a:p>
            <a:r>
              <a:rPr lang="en-US" altLang="zh-TW" dirty="0" smtClean="0"/>
              <a:t>test:</a:t>
            </a:r>
            <a:r>
              <a:rPr lang="zh-TW" altLang="en-US" dirty="0" smtClean="0"/>
              <a:t>只在專案的測試階段需要。</a:t>
            </a:r>
            <a:endParaRPr lang="en-US" altLang="zh-TW" dirty="0" smtClean="0"/>
          </a:p>
          <a:p>
            <a:r>
              <a:rPr lang="en-US" altLang="zh-TW" dirty="0" smtClean="0"/>
              <a:t>system:</a:t>
            </a:r>
            <a:r>
              <a:rPr lang="zh-TW" altLang="en-US" dirty="0" smtClean="0"/>
              <a:t>當在</a:t>
            </a:r>
            <a:r>
              <a:rPr lang="en-US" altLang="zh-TW" dirty="0" smtClean="0"/>
              <a:t>remote repository</a:t>
            </a:r>
            <a:r>
              <a:rPr lang="zh-TW" altLang="en-US" dirty="0" smtClean="0"/>
              <a:t>找不到需要的</a:t>
            </a:r>
            <a:r>
              <a:rPr lang="en-US" altLang="zh-TW" dirty="0" smtClean="0"/>
              <a:t>jar(</a:t>
            </a:r>
            <a:r>
              <a:rPr lang="zh-TW" altLang="en-US" dirty="0" smtClean="0"/>
              <a:t>函式庫</a:t>
            </a:r>
            <a:r>
              <a:rPr lang="en-US" altLang="zh-TW" dirty="0" smtClean="0"/>
              <a:t>)</a:t>
            </a:r>
            <a:r>
              <a:rPr lang="zh-TW" altLang="en-US" dirty="0" smtClean="0"/>
              <a:t>時，需要手動放置該</a:t>
            </a:r>
            <a:r>
              <a:rPr lang="en-US" altLang="zh-TW" dirty="0" smtClean="0"/>
              <a:t>jar</a:t>
            </a:r>
            <a:r>
              <a:rPr lang="zh-TW" altLang="en-US" dirty="0" smtClean="0"/>
              <a:t>檔並設置路徑。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88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先在專案的 </a:t>
            </a:r>
            <a:r>
              <a:rPr lang="en-US" altLang="zh-TW" dirty="0" smtClean="0"/>
              <a:t>web.xml </a:t>
            </a:r>
            <a:r>
              <a:rPr lang="zh-TW" altLang="en-US" dirty="0" smtClean="0"/>
              <a:t>中加入 </a:t>
            </a:r>
            <a:r>
              <a:rPr lang="en-US" altLang="zh-TW" dirty="0" smtClean="0"/>
              <a:t>spring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servlet &amp; servlet-mapping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Servlet</a:t>
            </a:r>
            <a:r>
              <a:rPr lang="zh-TW" altLang="en-US" dirty="0" smtClean="0"/>
              <a:t> 的類別是 </a:t>
            </a:r>
            <a:r>
              <a:rPr lang="en-US" altLang="zh-TW" dirty="0" err="1" smtClean="0"/>
              <a:t>org.springframework.web.servlet.DispatcherServlet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Init-param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是初始化設定，定義了 </a:t>
            </a:r>
            <a:r>
              <a:rPr lang="en-US" altLang="zh-TW" baseline="0" dirty="0" err="1" smtClean="0"/>
              <a:t>contextConfigLocation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的設定檔在哪邊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dirty="0" smtClean="0"/>
              <a:t>Load-on-startup</a:t>
            </a:r>
            <a:r>
              <a:rPr lang="zh-TW" altLang="en-US" dirty="0" smtClean="0"/>
              <a:t> 是指 是否在啟動時就載入這個 </a:t>
            </a:r>
            <a:r>
              <a:rPr lang="en-US" altLang="zh-TW" dirty="0" smtClean="0"/>
              <a:t>servlet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數字 </a:t>
            </a:r>
            <a:r>
              <a:rPr lang="en-US" altLang="zh-TW" dirty="0" smtClean="0"/>
              <a:t>&gt;=0</a:t>
            </a:r>
            <a:r>
              <a:rPr lang="zh-TW" altLang="en-US" dirty="0" smtClean="0"/>
              <a:t>，表示啟動時就載入，值越小、載入的優先順序越高</a:t>
            </a:r>
            <a:endParaRPr lang="en-US" altLang="zh-TW" dirty="0" smtClean="0"/>
          </a:p>
          <a:p>
            <a:r>
              <a:rPr lang="en-US" altLang="zh-TW" dirty="0" smtClean="0"/>
              <a:t>&lt;0</a:t>
            </a:r>
            <a:r>
              <a:rPr lang="zh-TW" altLang="en-US" dirty="0" smtClean="0"/>
              <a:t> 或沒設定，指該 </a:t>
            </a:r>
            <a:r>
              <a:rPr lang="en-US" altLang="zh-TW" dirty="0" smtClean="0"/>
              <a:t>servlet </a:t>
            </a:r>
            <a:r>
              <a:rPr lang="zh-TW" altLang="en-US" dirty="0" smtClean="0"/>
              <a:t>被使用時才載入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35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Context:component-scan</a:t>
            </a:r>
            <a:r>
              <a:rPr lang="zh-TW" altLang="en-US" dirty="0" smtClean="0"/>
              <a:t> 指要去掃描 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 的資料夾在哪邊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InternalResourceViewResolver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 要選染畫面的 </a:t>
            </a:r>
            <a:r>
              <a:rPr lang="en-US" altLang="zh-TW" dirty="0" smtClean="0"/>
              <a:t>view </a:t>
            </a:r>
            <a:r>
              <a:rPr lang="zh-TW" altLang="en-US" dirty="0" smtClean="0"/>
              <a:t>在哪個資夾與對應的檔案是什麼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BC23-93E8-4651-9E75-C60AC50B8C1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66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82600" y="1223493"/>
            <a:ext cx="10871200" cy="4953470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rgbClr val="024F6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0C4C5BAE-20C2-4C6C-8BB7-EC9F33B0AF1D}" type="datetime1">
              <a:rPr lang="en-US" altLang="zh-TW" smtClean="0"/>
              <a:t>12/2/2024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6438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標題版面配置區 1"/>
          <p:cNvSpPr>
            <a:spLocks noGrp="1"/>
          </p:cNvSpPr>
          <p:nvPr>
            <p:ph type="title"/>
          </p:nvPr>
        </p:nvSpPr>
        <p:spPr>
          <a:xfrm>
            <a:off x="482600" y="301157"/>
            <a:ext cx="9612745" cy="676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2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CC06D4-EECC-48A2-AF3F-9A59457EBDA4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84A9CC-476D-4542-A265-A60408C0B38B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e4f69b4820e7f371fbb39c324bd11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9535" y="-41910"/>
            <a:ext cx="12327255" cy="6941820"/>
          </a:xfrm>
          <a:prstGeom prst="rect">
            <a:avLst/>
          </a:prstGeom>
        </p:spPr>
      </p:pic>
      <p:pic>
        <p:nvPicPr>
          <p:cNvPr id="3" name="图片 2" descr="/Users/judyxu/Downloads/公司简介/Desktop/未标题-3.png未标题-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67310" y="-37782"/>
            <a:ext cx="12325985" cy="69335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/Users/judyxu/Downloads/0727.jpg072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57467" y="-317"/>
            <a:ext cx="12308205" cy="685927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ctrTitle"/>
          </p:nvPr>
        </p:nvSpPr>
        <p:spPr>
          <a:xfrm>
            <a:off x="939800" y="2842799"/>
            <a:ext cx="5436937" cy="6458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1" name="副標題 2"/>
          <p:cNvSpPr>
            <a:spLocks noGrp="1"/>
          </p:cNvSpPr>
          <p:nvPr>
            <p:ph type="subTitle" idx="1"/>
          </p:nvPr>
        </p:nvSpPr>
        <p:spPr>
          <a:xfrm>
            <a:off x="939800" y="3602038"/>
            <a:ext cx="5436937" cy="36042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073344" y="83974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客尊 ．誠信 ． 創新． 卓越</a:t>
            </a:r>
          </a:p>
        </p:txBody>
      </p:sp>
      <p:grpSp>
        <p:nvGrpSpPr>
          <p:cNvPr id="15" name="群組 14"/>
          <p:cNvGrpSpPr/>
          <p:nvPr userDrawn="1"/>
        </p:nvGrpSpPr>
        <p:grpSpPr>
          <a:xfrm>
            <a:off x="819343" y="3474634"/>
            <a:ext cx="3728342" cy="101601"/>
            <a:chOff x="822519" y="3469870"/>
            <a:chExt cx="3728342" cy="101601"/>
          </a:xfrm>
        </p:grpSpPr>
        <p:cxnSp>
          <p:nvCxnSpPr>
            <p:cNvPr id="16" name="直線接點 15"/>
            <p:cNvCxnSpPr/>
            <p:nvPr userDrawn="1"/>
          </p:nvCxnSpPr>
          <p:spPr>
            <a:xfrm>
              <a:off x="889991" y="3520670"/>
              <a:ext cx="3600000" cy="0"/>
            </a:xfrm>
            <a:prstGeom prst="line">
              <a:avLst/>
            </a:prstGeom>
            <a:ln>
              <a:solidFill>
                <a:srgbClr val="B0D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 userDrawn="1"/>
          </p:nvSpPr>
          <p:spPr>
            <a:xfrm>
              <a:off x="822519" y="3469870"/>
              <a:ext cx="101601" cy="101601"/>
            </a:xfrm>
            <a:prstGeom prst="ellipse">
              <a:avLst/>
            </a:prstGeom>
            <a:solidFill>
              <a:srgbClr val="005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" name="橢圓 17"/>
            <p:cNvSpPr/>
            <p:nvPr userDrawn="1"/>
          </p:nvSpPr>
          <p:spPr>
            <a:xfrm>
              <a:off x="4449260" y="3469870"/>
              <a:ext cx="101601" cy="101601"/>
            </a:xfrm>
            <a:prstGeom prst="ellipse">
              <a:avLst/>
            </a:prstGeom>
            <a:solidFill>
              <a:srgbClr val="005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2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73344" y="4863786"/>
            <a:ext cx="3145730" cy="349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23" name="文字版面配置區 3"/>
          <p:cNvSpPr>
            <a:spLocks noGrp="1"/>
          </p:cNvSpPr>
          <p:nvPr>
            <p:ph type="body" sz="half" idx="10"/>
          </p:nvPr>
        </p:nvSpPr>
        <p:spPr>
          <a:xfrm>
            <a:off x="1073344" y="5235284"/>
            <a:ext cx="3145730" cy="349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838200" y="1262130"/>
            <a:ext cx="5181600" cy="49148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172200" y="1262130"/>
            <a:ext cx="5181600" cy="49148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6B6C9C-812A-4C2F-BBAA-292E88821814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>
          <a:xfrm>
            <a:off x="482600" y="301157"/>
            <a:ext cx="9612745" cy="67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691EA5-A7B5-4A3E-A49E-5A8210A61ECA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482600" y="301157"/>
            <a:ext cx="9612745" cy="67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61969-3F0E-4945-9991-D6250D7048A7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>
          <a:xfrm>
            <a:off x="482600" y="301157"/>
            <a:ext cx="9612745" cy="67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AEEA88-AD01-49FD-B830-8831011DC877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/Users/judyxu/Downloads/07274.jpg0727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56515" y="318"/>
            <a:ext cx="12304395" cy="6857365"/>
          </a:xfrm>
          <a:prstGeom prst="rect">
            <a:avLst/>
          </a:prstGeom>
        </p:spPr>
      </p:pic>
      <p:cxnSp>
        <p:nvCxnSpPr>
          <p:cNvPr id="15" name="直線接點 14"/>
          <p:cNvCxnSpPr/>
          <p:nvPr userDrawn="1"/>
        </p:nvCxnSpPr>
        <p:spPr>
          <a:xfrm>
            <a:off x="1250327" y="2937312"/>
            <a:ext cx="0" cy="672384"/>
          </a:xfrm>
          <a:prstGeom prst="line">
            <a:avLst/>
          </a:prstGeom>
          <a:ln>
            <a:solidFill>
              <a:srgbClr val="B0D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403887" y="3602038"/>
            <a:ext cx="7392383" cy="343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338" y="2991341"/>
            <a:ext cx="7397932" cy="51532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174770-FC09-4EA3-B56C-15A0D691CABC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04746-04D4-457F-ACCF-0A8A7BAEE87D}" type="datetime1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199126"/>
            <a:ext cx="11176000" cy="4947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zh-TW" alt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zh-TW" altLang="en-US" sz="1200" kern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DC30BCA-8991-4389-9DAD-37DCE683428C}" type="datetime1">
              <a:rPr lang="zh-TW" altLang="en-US" smtClean="0"/>
              <a:t>2024/12/2</a:t>
            </a:fld>
            <a:endParaRPr lang="en-US" dirty="0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TW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 dirty="0"/>
          </a:p>
        </p:txBody>
      </p:sp>
      <p:pic>
        <p:nvPicPr>
          <p:cNvPr id="11" name="圖片 10" descr="/Users/judyxu/Downloads/新版logo/新版logo-改（显示器版）.png新版logo-改（显示器版）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9852660" y="-68580"/>
            <a:ext cx="2233295" cy="133477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9780222" y="6416120"/>
            <a:ext cx="1691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Confidential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384174" y="1012223"/>
            <a:ext cx="9770512" cy="101601"/>
            <a:chOff x="418040" y="3314082"/>
            <a:chExt cx="9770512" cy="101601"/>
          </a:xfrm>
        </p:grpSpPr>
        <p:cxnSp>
          <p:nvCxnSpPr>
            <p:cNvPr id="14" name="直線接點 13"/>
            <p:cNvCxnSpPr/>
            <p:nvPr userDrawn="1"/>
          </p:nvCxnSpPr>
          <p:spPr>
            <a:xfrm>
              <a:off x="485512" y="3364882"/>
              <a:ext cx="9633600" cy="0"/>
            </a:xfrm>
            <a:prstGeom prst="line">
              <a:avLst/>
            </a:prstGeom>
            <a:ln>
              <a:solidFill>
                <a:srgbClr val="B0D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 userDrawn="1"/>
          </p:nvSpPr>
          <p:spPr>
            <a:xfrm>
              <a:off x="418040" y="3314082"/>
              <a:ext cx="101601" cy="101601"/>
            </a:xfrm>
            <a:prstGeom prst="ellipse">
              <a:avLst/>
            </a:prstGeom>
            <a:solidFill>
              <a:srgbClr val="005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 userDrawn="1"/>
          </p:nvSpPr>
          <p:spPr>
            <a:xfrm>
              <a:off x="10086951" y="3314082"/>
              <a:ext cx="101601" cy="101601"/>
            </a:xfrm>
            <a:prstGeom prst="ellipse">
              <a:avLst/>
            </a:prstGeom>
            <a:solidFill>
              <a:srgbClr val="005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版面配置區 1"/>
          <p:cNvSpPr>
            <a:spLocks noGrp="1"/>
          </p:cNvSpPr>
          <p:nvPr>
            <p:ph type="title"/>
          </p:nvPr>
        </p:nvSpPr>
        <p:spPr>
          <a:xfrm>
            <a:off x="482600" y="301157"/>
            <a:ext cx="9612745" cy="676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2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164388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6CEA59-826A-4FB0-BF3A-D1F923F9F4E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24F6B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24E6A"/>
        </a:buClr>
        <a:buFont typeface="Arial" panose="020B0604020202020204" pitchFamily="34" charset="0"/>
        <a:buChar char="•"/>
        <a:defRPr sz="2800" b="0" kern="1200">
          <a:solidFill>
            <a:srgbClr val="024E6A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0D26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24E6A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0D26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24E6A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:8080/WitsDemoProj/demo1.jsp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packag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pring.io/tools" TargetMode="Externa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tomcat.apache.org/download-10.cgi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lcdn.apache.org/maven/maven-3/3.9.9/source/apache-maven-3.9.9-src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duct-downloads.atlassian.com/software/sourcetree/windows/ga/SourceTreeSetup-3.4.21.exe" TargetMode="External"/><Relationship Id="rId5" Type="http://schemas.openxmlformats.org/officeDocument/2006/relationships/hyperlink" Target="https://www.oracle.com/webapps/redirect/signon?nexturl=https://download.oracle.com/otn/mysql/ee/mysql-enterprise-9.1.0_winx64_bundle.zip" TargetMode="External"/><Relationship Id="rId4" Type="http://schemas.openxmlformats.org/officeDocument/2006/relationships/hyperlink" Target="https://nodejs.org/en/download/prebuilt-binarie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ell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swagger-ui/index.html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開發環境建置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Partner You Can Trust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/>
              <a:t>吳信賢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altLang="zh-TW" dirty="0"/>
              <a:t>2024/12/02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Dynamic Web Project </a:t>
            </a:r>
            <a:r>
              <a:rPr lang="zh-TW" altLang="en-US" dirty="0"/>
              <a:t>轉為</a:t>
            </a:r>
            <a:r>
              <a:rPr lang="en-US" altLang="zh-TW" dirty="0"/>
              <a:t>Maven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09B581-D9F2-4C96-9F42-F0CFECC1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13" y="878541"/>
            <a:ext cx="6268688" cy="59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A64B8F-4BD9-4FCB-A3B3-5677CFD30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0750" y="1633538"/>
            <a:ext cx="4914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Tomcat</a:t>
            </a:r>
            <a:r>
              <a:rPr lang="zh-TW" altLang="en-US" dirty="0"/>
              <a:t>加入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88CFB3-DA55-4F4F-AE32-B7E8B6CF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2" y="1096496"/>
            <a:ext cx="4867275" cy="55435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F895C4-4D4B-4710-9B9F-29A735D4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62" y="1096496"/>
            <a:ext cx="4867275" cy="55435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7080CC5-CDF1-42F1-BBA4-3F398A82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1096496"/>
            <a:ext cx="55626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WebContent</a:t>
            </a:r>
            <a:r>
              <a:rPr lang="zh-TW" altLang="en-US" dirty="0"/>
              <a:t>裡新增</a:t>
            </a:r>
            <a:r>
              <a:rPr lang="en-US" altLang="zh-TW" dirty="0"/>
              <a:t>demo1.jsp</a:t>
            </a:r>
            <a:r>
              <a:rPr lang="zh-TW" altLang="en-US" dirty="0"/>
              <a:t>的檔案</a:t>
            </a:r>
            <a:endParaRPr lang="en-US" altLang="zh-TW" dirty="0"/>
          </a:p>
          <a:p>
            <a:pPr lvl="1"/>
            <a:r>
              <a:rPr lang="en-US" altLang="zh-TW" dirty="0"/>
              <a:t>Body</a:t>
            </a:r>
            <a:r>
              <a:rPr lang="zh-TW" altLang="en-US" dirty="0"/>
              <a:t>中加入</a:t>
            </a:r>
            <a:r>
              <a:rPr lang="en-US" altLang="zh-TW" dirty="0"/>
              <a:t>『Hello</a:t>
            </a:r>
            <a:r>
              <a:rPr lang="zh-TW" altLang="en-US" dirty="0"/>
              <a:t> </a:t>
            </a:r>
            <a:r>
              <a:rPr lang="en-US" altLang="zh-TW" dirty="0"/>
              <a:t>World.!』</a:t>
            </a:r>
            <a:r>
              <a:rPr lang="zh-TW" altLang="en-US" dirty="0"/>
              <a:t>的文字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Browser</a:t>
            </a:r>
            <a:r>
              <a:rPr lang="zh-TW" altLang="en-US" dirty="0"/>
              <a:t>中貼上網址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http://localhost:8080/WitsDemoProj/demo1.jsp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3074F0-F42E-4259-B1E4-72940B60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02" y="1227229"/>
            <a:ext cx="1125059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5237" y="1223963"/>
            <a:ext cx="6245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導入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MVC</a:t>
            </a:r>
            <a:r>
              <a:rPr lang="zh-TW" altLang="en-US" dirty="0"/>
              <a:t>建置步驟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pom.xml</a:t>
            </a:r>
            <a:r>
              <a:rPr lang="zh-TW" altLang="en-US" dirty="0"/>
              <a:t>中加入</a:t>
            </a:r>
            <a:r>
              <a:rPr lang="en-US" altLang="zh-TW" dirty="0" err="1"/>
              <a:t>springframework</a:t>
            </a:r>
            <a:r>
              <a:rPr lang="zh-TW" altLang="en-US" dirty="0"/>
              <a:t>所需的</a:t>
            </a:r>
            <a:r>
              <a:rPr lang="en-US" altLang="zh-TW" dirty="0"/>
              <a:t>dependency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web.xml</a:t>
            </a:r>
            <a:r>
              <a:rPr lang="zh-TW" altLang="en-US" dirty="0"/>
              <a:t>中加入</a:t>
            </a:r>
            <a:r>
              <a:rPr lang="en-US" altLang="zh-TW" dirty="0"/>
              <a:t>Spring MVC Dispatcher</a:t>
            </a:r>
            <a:r>
              <a:rPr lang="zh-TW" altLang="en-US" dirty="0"/>
              <a:t>的設定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WEB-INF</a:t>
            </a:r>
            <a:r>
              <a:rPr lang="zh-TW" altLang="en-US" dirty="0"/>
              <a:t>路徑下新增</a:t>
            </a:r>
            <a:r>
              <a:rPr lang="en-US" altLang="zh-TW" dirty="0"/>
              <a:t>spring-servlet.xml</a:t>
            </a:r>
          </a:p>
          <a:p>
            <a:pPr lvl="1"/>
            <a:r>
              <a:rPr lang="zh-TW" altLang="en-US" dirty="0"/>
              <a:t>撰寫</a:t>
            </a:r>
            <a:r>
              <a:rPr lang="en-US" altLang="zh-TW" dirty="0"/>
              <a:t>Controller</a:t>
            </a:r>
          </a:p>
          <a:p>
            <a:pPr lvl="1"/>
            <a:r>
              <a:rPr lang="zh-TW" altLang="en-US" dirty="0"/>
              <a:t>撰寫</a:t>
            </a:r>
            <a:r>
              <a:rPr lang="en-US" altLang="zh-TW" dirty="0" err="1"/>
              <a:t>jsp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01792"/>
              </p:ext>
            </p:extLst>
          </p:nvPr>
        </p:nvGraphicFramePr>
        <p:xfrm>
          <a:off x="8713788" y="1643063"/>
          <a:ext cx="1089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封裝程式殼層物件" showAsIcon="1" r:id="rId3" imgW="1089000" imgH="482400" progId="Package">
                  <p:embed/>
                </p:oleObj>
              </mc:Choice>
              <mc:Fallback>
                <p:oleObj name="封裝程式殼層物件" showAsIcon="1" r:id="rId3" imgW="1089000" imgH="482400" progId="Package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3788" y="1643063"/>
                        <a:ext cx="108902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6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Spring MVC</a:t>
            </a:r>
            <a:r>
              <a:rPr lang="zh-TW" altLang="en-US" dirty="0"/>
              <a:t>處理</a:t>
            </a:r>
            <a:r>
              <a:rPr lang="en-US" altLang="zh-TW" dirty="0"/>
              <a:t>Request</a:t>
            </a:r>
            <a:r>
              <a:rPr lang="zh-TW" altLang="en-US" dirty="0"/>
              <a:t>的流程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Spring MVC</a:t>
            </a:r>
            <a:r>
              <a:rPr lang="zh-TW" altLang="en-US" dirty="0"/>
              <a:t>中只有一個</a:t>
            </a:r>
            <a:r>
              <a:rPr lang="en-US" altLang="zh-TW" dirty="0"/>
              <a:t>Servlet</a:t>
            </a:r>
            <a:r>
              <a:rPr lang="zh-TW" altLang="en-US" dirty="0"/>
              <a:t>來</a:t>
            </a:r>
            <a:r>
              <a:rPr lang="en-US" altLang="zh-TW" dirty="0"/>
              <a:t>handle</a:t>
            </a:r>
            <a:r>
              <a:rPr lang="zh-TW" altLang="en-US" dirty="0"/>
              <a:t>所有的</a:t>
            </a:r>
            <a:r>
              <a:rPr lang="en-US" altLang="zh-TW" dirty="0"/>
              <a:t>Request</a:t>
            </a:r>
            <a:r>
              <a:rPr lang="zh-TW" altLang="en-US" dirty="0"/>
              <a:t>，這是一種</a:t>
            </a:r>
            <a:r>
              <a:rPr lang="en-US" altLang="zh-TW" dirty="0"/>
              <a:t>Front Controller</a:t>
            </a:r>
            <a:r>
              <a:rPr lang="zh-TW" altLang="en-US" dirty="0"/>
              <a:t>的</a:t>
            </a:r>
            <a:r>
              <a:rPr lang="en-US" altLang="zh-TW" dirty="0"/>
              <a:t>Design Pattern</a:t>
            </a:r>
            <a:r>
              <a:rPr lang="zh-TW" altLang="en-US" dirty="0"/>
              <a:t>，</a:t>
            </a:r>
            <a:r>
              <a:rPr lang="en-US" altLang="zh-TW" dirty="0"/>
              <a:t>Spring MVC</a:t>
            </a:r>
            <a:r>
              <a:rPr lang="zh-TW" altLang="en-US" dirty="0"/>
              <a:t>稱作</a:t>
            </a:r>
            <a:r>
              <a:rPr lang="en-US" altLang="zh-TW" dirty="0" err="1"/>
              <a:t>DispatchServlet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向</a:t>
            </a:r>
            <a:r>
              <a:rPr lang="en-US" altLang="zh-TW" dirty="0"/>
              <a:t>Model</a:t>
            </a:r>
            <a:r>
              <a:rPr lang="zh-TW" altLang="en-US" dirty="0"/>
              <a:t>中的相關</a:t>
            </a:r>
            <a:r>
              <a:rPr lang="en-US" altLang="zh-TW" dirty="0"/>
              <a:t>Service</a:t>
            </a:r>
            <a:r>
              <a:rPr lang="zh-TW" altLang="en-US" dirty="0"/>
              <a:t>取得所需的資料後作一些判斷或是加工，再傳給</a:t>
            </a:r>
            <a:r>
              <a:rPr lang="en-US" altLang="zh-TW" dirty="0"/>
              <a:t>View</a:t>
            </a:r>
            <a:r>
              <a:rPr lang="zh-TW" altLang="en-US" dirty="0"/>
              <a:t>層中的</a:t>
            </a:r>
            <a:r>
              <a:rPr lang="en-US" altLang="zh-TW" dirty="0" err="1"/>
              <a:t>ViewResolver</a:t>
            </a:r>
            <a:r>
              <a:rPr lang="zh-TW" altLang="en-US" dirty="0"/>
              <a:t>產生回應</a:t>
            </a:r>
            <a:r>
              <a:rPr lang="en-US" altLang="zh-TW" dirty="0"/>
              <a:t>Response</a:t>
            </a:r>
            <a:r>
              <a:rPr lang="zh-TW" altLang="en-US" dirty="0"/>
              <a:t>的頁面或是其他格式如</a:t>
            </a:r>
            <a:r>
              <a:rPr lang="en-US" altLang="zh-TW" dirty="0"/>
              <a:t>JSON</a:t>
            </a:r>
            <a:r>
              <a:rPr lang="zh-TW" altLang="en-US" dirty="0"/>
              <a:t>或是</a:t>
            </a:r>
            <a:r>
              <a:rPr lang="en-US" altLang="zh-TW" dirty="0"/>
              <a:t>XML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6847" y="6169580"/>
            <a:ext cx="65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</a:t>
            </a:r>
            <a:r>
              <a:rPr lang="zh-TW" altLang="en-US" dirty="0"/>
              <a:t>：</a:t>
            </a:r>
            <a:r>
              <a:rPr lang="en-US" altLang="zh-TW" dirty="0"/>
              <a:t>https://ithelp.ithome.com.tw/articles/10157918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76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3876" y="1223963"/>
            <a:ext cx="8728647" cy="4953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6847" y="6169580"/>
            <a:ext cx="65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</a:t>
            </a:r>
            <a:r>
              <a:rPr lang="zh-TW" altLang="en-US" dirty="0"/>
              <a:t>：</a:t>
            </a:r>
            <a:r>
              <a:rPr lang="en-US" altLang="zh-TW" dirty="0"/>
              <a:t>https://ithelp.ithome.com.tw/articles/10157918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02062" y="2581275"/>
            <a:ext cx="3862325" cy="209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3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Spring-servlet.xml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46847" y="6169580"/>
            <a:ext cx="65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</a:t>
            </a:r>
            <a:r>
              <a:rPr lang="zh-TW" altLang="en-US" dirty="0"/>
              <a:t>：</a:t>
            </a:r>
            <a:r>
              <a:rPr lang="en-US" altLang="zh-TW" dirty="0"/>
              <a:t>https://ithelp.ithome.com.tw/articles/10157918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0" y="218567"/>
            <a:ext cx="11126080" cy="6420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19550" y="2733675"/>
            <a:ext cx="3524250" cy="322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3425" y="3428659"/>
            <a:ext cx="1866900" cy="971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2682435" y="2949430"/>
            <a:ext cx="1209675" cy="685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48150" y="3267214"/>
            <a:ext cx="4781550" cy="794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33425" y="5567021"/>
            <a:ext cx="1343025" cy="50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2200275" y="3735070"/>
            <a:ext cx="1952625" cy="18558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9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Maven</a:t>
            </a:r>
            <a:r>
              <a:rPr lang="zh-TW" altLang="en-US" dirty="0" smtClean="0"/>
              <a:t>專案的方式建置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62" y="1726910"/>
            <a:ext cx="4867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8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開發工具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相關工具安裝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0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default workspace location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68" y="1833336"/>
            <a:ext cx="5224463" cy="45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Filter </a:t>
            </a:r>
            <a:r>
              <a:rPr lang="zh-TW" altLang="en-US" dirty="0" smtClean="0"/>
              <a:t>輸入：</a:t>
            </a:r>
            <a:r>
              <a:rPr lang="en-US" altLang="zh-TW" dirty="0" err="1" smtClean="0"/>
              <a:t>org.apache.maven.archetypes</a:t>
            </a:r>
            <a:r>
              <a:rPr lang="zh-TW" altLang="en-US" dirty="0" smtClean="0"/>
              <a:t>、挑</a:t>
            </a:r>
            <a:r>
              <a:rPr lang="en-US" altLang="zh-TW" dirty="0" smtClean="0"/>
              <a:t>maven-archetype-</a:t>
            </a:r>
            <a:r>
              <a:rPr lang="en-US" altLang="zh-TW" dirty="0" err="1" smtClean="0"/>
              <a:t>quickstart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17" y="2034816"/>
            <a:ext cx="8658565" cy="45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填入</a:t>
            </a:r>
            <a:r>
              <a:rPr lang="en-US" altLang="zh-TW" dirty="0" err="1" smtClean="0"/>
              <a:t>GroupId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ArtifactId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2102504"/>
            <a:ext cx="7696200" cy="4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8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</a:t>
            </a:r>
            <a:r>
              <a:rPr lang="zh-TW" altLang="en-US" dirty="0" smtClean="0"/>
              <a:t>從</a:t>
            </a:r>
            <a:r>
              <a:rPr lang="en-US" altLang="zh-TW" dirty="0"/>
              <a:t>https://repo.maven.apache.org/maven2/</a:t>
            </a:r>
            <a:r>
              <a:rPr lang="zh-TW" altLang="en-US" dirty="0" smtClean="0"/>
              <a:t>下載必要的</a:t>
            </a:r>
            <a:r>
              <a:rPr lang="en-US" altLang="zh-TW" dirty="0" smtClean="0"/>
              <a:t>jar</a:t>
            </a:r>
            <a:r>
              <a:rPr lang="zh-TW" altLang="en-US" dirty="0" smtClean="0"/>
              <a:t>，此時會這個畫面停住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00" y="2235271"/>
            <a:ext cx="8016000" cy="43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此時要確認所填的資訊是否正確，對的話在紅線的地方輸入</a:t>
            </a:r>
            <a:r>
              <a:rPr lang="en-US" altLang="zh-TW" dirty="0" smtClean="0"/>
              <a:t>【Y】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87" y="2934629"/>
            <a:ext cx="7370756" cy="29232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88" y="937592"/>
            <a:ext cx="8402223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9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zh-TW" altLang="en-US" dirty="0"/>
          </a:p>
        </p:txBody>
      </p:sp>
      <p:pic>
        <p:nvPicPr>
          <p:cNvPr id="16" name="內容版面配置區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333" y="1223963"/>
            <a:ext cx="7787734" cy="4953000"/>
          </a:xfrm>
          <a:prstGeom prst="rect">
            <a:avLst/>
          </a:prstGeom>
        </p:spPr>
      </p:pic>
      <p:sp>
        <p:nvSpPr>
          <p:cNvPr id="1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854855" y="3613150"/>
            <a:ext cx="2743200" cy="365125"/>
          </a:xfrm>
        </p:spPr>
        <p:txBody>
          <a:bodyPr/>
          <a:lstStyle/>
          <a:p>
            <a:fld id="{5F6CEA59-826A-4FB0-BF3A-D1F923F9F4E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886703" y="1860551"/>
            <a:ext cx="546100" cy="231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133417" y="4737280"/>
            <a:ext cx="546100" cy="231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41233" y="3731684"/>
            <a:ext cx="1388533" cy="767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 flipV="1">
            <a:off x="5462059" y="4134645"/>
            <a:ext cx="3571874" cy="7026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482417" y="4504005"/>
            <a:ext cx="1145116" cy="333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69866" y="2650067"/>
            <a:ext cx="332217" cy="17600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3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1" grpId="0" animBg="1"/>
      <p:bldP spid="25" grpId="0" animBg="1"/>
      <p:bldP spid="2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5628" y="1223963"/>
            <a:ext cx="7725144" cy="4953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16278" y="2303373"/>
            <a:ext cx="1981200" cy="231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016278" y="2709952"/>
            <a:ext cx="1981200" cy="193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4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787" y="1681163"/>
            <a:ext cx="4314825" cy="40386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0787" y="1504950"/>
            <a:ext cx="43148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vsCode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Spring Boot</a:t>
            </a:r>
            <a:r>
              <a:rPr lang="zh-TW" altLang="en-US" dirty="0" smtClean="0"/>
              <a:t>專案建置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7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安裝開發工具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dirty="0" smtClean="0"/>
              <a:t>Java</a:t>
            </a:r>
            <a:r>
              <a:rPr lang="zh-TW" altLang="en-US" dirty="0"/>
              <a:t>程式開發環境建置</a:t>
            </a:r>
            <a:endParaRPr lang="en-US" altLang="zh-TW" dirty="0"/>
          </a:p>
          <a:p>
            <a:pPr lvl="2"/>
            <a:r>
              <a:rPr lang="zh-TW" altLang="en-US" dirty="0"/>
              <a:t>開發工具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3"/>
              </a:rPr>
              <a:t>Eclipse 2024-09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Web Server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4"/>
              </a:rPr>
              <a:t>Tomcat 10.1.33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Spring</a:t>
            </a:r>
            <a:r>
              <a:rPr lang="zh-TW" altLang="en-US" dirty="0" smtClean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程式開發環境建置</a:t>
            </a:r>
            <a:endParaRPr lang="en-US" altLang="zh-TW" dirty="0"/>
          </a:p>
          <a:p>
            <a:pPr lvl="2"/>
            <a:r>
              <a:rPr lang="zh-TW" altLang="en-US" dirty="0"/>
              <a:t>開發工具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r>
              <a:rPr lang="en-US" altLang="zh-TW" dirty="0" err="1" smtClean="0">
                <a:hlinkClick r:id="rId5"/>
              </a:rPr>
              <a:t>VSCode</a:t>
            </a:r>
            <a:endParaRPr lang="en-US" altLang="zh-TW" dirty="0" smtClean="0"/>
          </a:p>
          <a:p>
            <a:pPr lvl="3"/>
            <a:r>
              <a:rPr lang="en-US" altLang="zh-TW" dirty="0">
                <a:hlinkClick r:id="rId6"/>
              </a:rPr>
              <a:t>Spring Tools 4 for Eclipse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Vue3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程式開發環境建置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TW" altLang="en-US" dirty="0"/>
              <a:t>開發工具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 </a:t>
            </a:r>
            <a:r>
              <a:rPr lang="en-US" altLang="zh-TW" dirty="0" err="1" smtClean="0">
                <a:hlinkClick r:id="rId5"/>
              </a:rPr>
              <a:t>VSCode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Maven</a:t>
            </a:r>
          </a:p>
          <a:p>
            <a:pPr lvl="1"/>
            <a:r>
              <a:rPr lang="zh-TW" altLang="en-US" dirty="0" smtClean="0"/>
              <a:t>測試</a:t>
            </a:r>
            <a:r>
              <a:rPr lang="en-US" altLang="zh-TW" dirty="0" err="1"/>
              <a:t>mvn</a:t>
            </a:r>
            <a:r>
              <a:rPr lang="zh-TW" altLang="en-US" dirty="0"/>
              <a:t> </a:t>
            </a:r>
            <a:r>
              <a:rPr lang="en-US" altLang="zh-TW" dirty="0"/>
              <a:t>–v</a:t>
            </a:r>
            <a:r>
              <a:rPr lang="zh-TW" altLang="en-US" dirty="0"/>
              <a:t>是否正常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專案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31" y="2517093"/>
            <a:ext cx="7611537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專案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先於</a:t>
            </a:r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zh-TW" altLang="en-US" dirty="0"/>
              <a:t>中安裝以下兩個套件</a:t>
            </a:r>
            <a:endParaRPr lang="en-US" altLang="zh-TW" dirty="0"/>
          </a:p>
          <a:p>
            <a:pPr lvl="1"/>
            <a:r>
              <a:rPr lang="en-US" altLang="zh-TW" dirty="0"/>
              <a:t>『</a:t>
            </a:r>
            <a:r>
              <a:rPr lang="en-US" altLang="zh-TW" b="1" i="0" dirty="0">
                <a:solidFill>
                  <a:srgbClr val="616161"/>
                </a:solidFill>
                <a:effectLst/>
                <a:latin typeface="Segoe WPC"/>
              </a:rPr>
              <a:t>Extension Pack for Java</a:t>
            </a:r>
            <a:r>
              <a:rPr lang="en-US" altLang="zh-TW" dirty="0"/>
              <a:t>』</a:t>
            </a:r>
          </a:p>
          <a:p>
            <a:pPr lvl="1"/>
            <a:r>
              <a:rPr lang="en-US" altLang="zh-TW" dirty="0"/>
              <a:t>『</a:t>
            </a:r>
            <a:r>
              <a:rPr lang="en-US" altLang="zh-TW" b="1" i="0" dirty="0">
                <a:solidFill>
                  <a:srgbClr val="616161"/>
                </a:solidFill>
                <a:effectLst/>
                <a:latin typeface="Segoe WPC"/>
              </a:rPr>
              <a:t>Spring Boot Extension Pack</a:t>
            </a:r>
            <a:r>
              <a:rPr lang="en-US" altLang="zh-TW" dirty="0"/>
              <a:t>』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80756-3931-4FA5-B3DE-A8C2D955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46" y="2652604"/>
            <a:ext cx="5849166" cy="15527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A6DD60-AF47-40F5-B066-A8F438B5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64" y="4337608"/>
            <a:ext cx="7306695" cy="15718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01900" y="2858852"/>
            <a:ext cx="4422775" cy="295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Test Runner for Java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Project Manager for Java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Maven for Java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Language Support for Java(TM) by Red Hat</a:t>
            </a:r>
          </a:p>
          <a:p>
            <a:r>
              <a:rPr lang="en-US" altLang="zh-TW" dirty="0" err="1">
                <a:solidFill>
                  <a:schemeClr val="tx1"/>
                </a:solidFill>
              </a:rPr>
              <a:t>IntelliCode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err="1">
                <a:solidFill>
                  <a:schemeClr val="tx1"/>
                </a:solidFill>
              </a:rPr>
              <a:t>IntelliCode</a:t>
            </a:r>
            <a:r>
              <a:rPr lang="en-US" altLang="zh-TW" dirty="0">
                <a:solidFill>
                  <a:schemeClr val="tx1"/>
                </a:solidFill>
              </a:rPr>
              <a:t> API Usage Examples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Extension Pack for Java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Debugger for Java</a:t>
            </a:r>
          </a:p>
          <a:p>
            <a:r>
              <a:rPr lang="en-US" altLang="zh-TW" dirty="0" err="1">
                <a:solidFill>
                  <a:schemeClr val="tx1"/>
                </a:solidFill>
              </a:rPr>
              <a:t>Vite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err="1">
                <a:solidFill>
                  <a:schemeClr val="tx1"/>
                </a:solidFill>
              </a:rPr>
              <a:t>Vue</a:t>
            </a:r>
            <a:r>
              <a:rPr lang="en-US" altLang="zh-TW" dirty="0">
                <a:solidFill>
                  <a:schemeClr val="tx1"/>
                </a:solidFill>
              </a:rPr>
              <a:t> - Official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於</a:t>
            </a:r>
            <a:r>
              <a:rPr lang="en-US" altLang="zh-TW" dirty="0" err="1"/>
              <a:t>VSCode</a:t>
            </a:r>
            <a:r>
              <a:rPr lang="zh-TW" altLang="en-US" dirty="0"/>
              <a:t>中按下</a:t>
            </a:r>
            <a:r>
              <a:rPr lang="en-US" altLang="zh-TW" dirty="0" err="1"/>
              <a:t>Ctrl+Shift+P</a:t>
            </a:r>
            <a:r>
              <a:rPr lang="zh-TW" altLang="en-US" dirty="0"/>
              <a:t>，輸入「</a:t>
            </a:r>
            <a:r>
              <a:rPr lang="en-US" altLang="zh-TW" dirty="0"/>
              <a:t>Spring </a:t>
            </a:r>
            <a:r>
              <a:rPr lang="en-US" altLang="zh-TW" dirty="0" err="1"/>
              <a:t>initializr</a:t>
            </a:r>
            <a:r>
              <a:rPr lang="zh-TW" altLang="en-US" dirty="0"/>
              <a:t>」，選</a:t>
            </a:r>
            <a:r>
              <a:rPr lang="en-US" altLang="zh-TW" dirty="0"/>
              <a:t>『Create a Maven Project…』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E73E62-1BF7-46F0-9530-770C9619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49" y="2780507"/>
            <a:ext cx="98393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挑選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的版本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0C295A-4E10-4978-AD6A-A4D1BCA7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2038350"/>
            <a:ext cx="8143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設定使用的開發語言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678C28-3DEA-49E7-8741-46081264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228850"/>
            <a:ext cx="81248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Group Id</a:t>
            </a:r>
            <a:r>
              <a:rPr lang="zh-TW" altLang="en-US" dirty="0"/>
              <a:t>，或使用預設的</a:t>
            </a:r>
            <a:r>
              <a:rPr lang="en-US" altLang="zh-TW" dirty="0" err="1"/>
              <a:t>com.example</a:t>
            </a:r>
            <a:r>
              <a:rPr lang="zh-TW" altLang="en-US" dirty="0"/>
              <a:t>，確認後按</a:t>
            </a:r>
            <a:r>
              <a:rPr lang="en-US" altLang="zh-TW" dirty="0"/>
              <a:t>Enter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46815C-4CD4-4889-B3A5-EE2174C7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371725"/>
            <a:ext cx="8286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Artifact Id</a:t>
            </a:r>
            <a:r>
              <a:rPr lang="zh-TW" altLang="en-US" dirty="0"/>
              <a:t>，或使用預設的</a:t>
            </a:r>
            <a:r>
              <a:rPr lang="en-US" altLang="zh-TW" dirty="0"/>
              <a:t>demo</a:t>
            </a:r>
            <a:r>
              <a:rPr lang="zh-TW" altLang="en-US" dirty="0"/>
              <a:t> ，確認後按</a:t>
            </a:r>
            <a:r>
              <a:rPr lang="en-US" altLang="zh-TW" dirty="0"/>
              <a:t>Enter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489BFD-9857-4692-9AE3-BEEB2CCE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433637"/>
            <a:ext cx="80962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選擇要打包專案的類型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8F363-7190-4DFA-8871-ECA321C5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409825"/>
            <a:ext cx="80105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挑選使用的</a:t>
            </a:r>
            <a:r>
              <a:rPr lang="en-US" altLang="zh-TW" dirty="0"/>
              <a:t>Java</a:t>
            </a:r>
            <a:r>
              <a:rPr lang="zh-TW" altLang="en-US" dirty="0"/>
              <a:t>版本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A30DAB-28E0-4BCE-96DF-017BF34C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466975"/>
            <a:ext cx="8096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挑選要一起安裝的工具，完成後按</a:t>
            </a:r>
            <a:r>
              <a:rPr lang="en-US" altLang="zh-TW" dirty="0"/>
              <a:t>Enter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9C6178-CF19-4392-AE4A-D37C077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14512"/>
            <a:ext cx="81724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maven</a:t>
            </a:r>
          </a:p>
          <a:p>
            <a:pPr lvl="1"/>
            <a:r>
              <a:rPr lang="en-US" altLang="zh-TW" dirty="0">
                <a:hlinkClick r:id="rId3"/>
              </a:rPr>
              <a:t>Apache Maven 3.9.9</a:t>
            </a:r>
            <a:endParaRPr lang="en-US" altLang="zh-TW" dirty="0" smtClean="0"/>
          </a:p>
          <a:p>
            <a:r>
              <a:rPr lang="en-US" altLang="zh-TW" dirty="0" smtClean="0"/>
              <a:t>node.js</a:t>
            </a:r>
          </a:p>
          <a:p>
            <a:pPr lvl="1"/>
            <a:r>
              <a:rPr lang="en-US" altLang="zh-TW" dirty="0" smtClean="0">
                <a:hlinkClick r:id="rId4"/>
              </a:rPr>
              <a:t>22.11.0(LTS)</a:t>
            </a:r>
            <a:endParaRPr lang="en-US" altLang="zh-TW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 err="1" smtClean="0"/>
              <a:t>MySql</a:t>
            </a:r>
            <a:r>
              <a:rPr lang="zh-TW" altLang="en-US" dirty="0" smtClean="0"/>
              <a:t>資料庫</a:t>
            </a:r>
            <a:r>
              <a:rPr lang="en-US" altLang="zh-TW" dirty="0" smtClean="0"/>
              <a:t>(</a:t>
            </a:r>
            <a:r>
              <a:rPr lang="zh-TW" altLang="en-US" dirty="0"/>
              <a:t>需登入</a:t>
            </a:r>
            <a:r>
              <a:rPr lang="en-US" altLang="zh-TW" dirty="0"/>
              <a:t>Oracle</a:t>
            </a:r>
            <a:r>
              <a:rPr lang="zh-TW" altLang="en-US" dirty="0"/>
              <a:t>帳號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b="0" i="0" u="none" strike="noStrike" dirty="0" smtClean="0">
                <a:solidFill>
                  <a:srgbClr val="006B8F"/>
                </a:solidFill>
                <a:effectLst/>
                <a:hlinkClick r:id="rId5"/>
              </a:rPr>
              <a:t>mysql-enterprise-9.1.0_winx64_bundle.zip</a:t>
            </a:r>
            <a:endParaRPr lang="en-US" altLang="zh-TW" b="0" i="0" u="none" strike="noStrike" dirty="0" smtClean="0">
              <a:solidFill>
                <a:srgbClr val="006B8F"/>
              </a:solidFill>
              <a:effectLst/>
            </a:endParaRPr>
          </a:p>
          <a:p>
            <a:r>
              <a:rPr lang="en-US" altLang="zh-TW" dirty="0" err="1" smtClean="0"/>
              <a:t>SourceTree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6"/>
              </a:rPr>
              <a:t>SourceTreeSetup-3.4.21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2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將專案儲存到指定的資料夾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A7C8E1-277F-4BEE-8266-E172CB9A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54" y="1887397"/>
            <a:ext cx="7633292" cy="43792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072402-36E7-47C3-9AA6-899CE25F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31" y="3209085"/>
            <a:ext cx="48577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734C11-0CFB-4F6B-B0EA-CCCC81AB5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273" y="1223963"/>
            <a:ext cx="6601853" cy="495300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02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8473282-6495-4B12-A889-653CF59F1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啟動專案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9560CA9-51D1-4E50-A691-31C1E583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64" y="1653763"/>
            <a:ext cx="9051840" cy="49030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C51B3B1-FC7B-4126-B25F-AC6D030B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89" y="1817809"/>
            <a:ext cx="7231292" cy="45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編寫第一支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程式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 err="1"/>
              <a:t>com.example.demo</a:t>
            </a:r>
            <a:r>
              <a:rPr lang="zh-TW" altLang="en-US" dirty="0"/>
              <a:t>下新增一個</a:t>
            </a:r>
            <a:r>
              <a:rPr lang="en-US" altLang="zh-TW" dirty="0"/>
              <a:t>controller</a:t>
            </a:r>
            <a:r>
              <a:rPr lang="zh-TW" altLang="en-US" dirty="0"/>
              <a:t>的資料夾，再新增一支</a:t>
            </a:r>
            <a:r>
              <a:rPr lang="en-US" altLang="zh-TW" dirty="0"/>
              <a:t>TestController.java</a:t>
            </a:r>
          </a:p>
          <a:p>
            <a:pPr lvl="1"/>
            <a:r>
              <a:rPr lang="zh-TW" altLang="en-US" dirty="0"/>
              <a:t>啟動程式，開啟網址</a:t>
            </a:r>
            <a:r>
              <a:rPr lang="en-US" altLang="zh-TW" dirty="0">
                <a:hlinkClick r:id="rId3"/>
              </a:rPr>
              <a:t>http://localhost:8080/hello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D28165-6543-4F21-A5CD-CC13973E9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9" y="2411506"/>
            <a:ext cx="8372475" cy="304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A87816-1F08-4A53-8896-313A64E45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299" y="3366339"/>
            <a:ext cx="359142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STS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Spring Boot</a:t>
            </a:r>
            <a:r>
              <a:rPr lang="zh-TW" altLang="en-US" dirty="0" smtClean="0"/>
              <a:t>專案建置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84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啟動</a:t>
            </a:r>
            <a:r>
              <a:rPr lang="en-US" altLang="zh-TW" dirty="0" smtClean="0"/>
              <a:t>STS</a:t>
            </a:r>
            <a:r>
              <a:rPr lang="zh-TW" altLang="en-US" dirty="0" smtClean="0"/>
              <a:t>、點選</a:t>
            </a:r>
            <a:r>
              <a:rPr lang="en-US" altLang="zh-TW" dirty="0" smtClean="0"/>
              <a:t>『Create new String Starter Project』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17" y="1109316"/>
            <a:ext cx="7206165" cy="54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專案建置細部設定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374" y="487362"/>
            <a:ext cx="4709651" cy="6234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38550" y="1666875"/>
            <a:ext cx="1647825" cy="27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5934075" y="1223493"/>
            <a:ext cx="1266825" cy="710082"/>
          </a:xfrm>
          <a:prstGeom prst="wedgeRoundRectCallout">
            <a:avLst>
              <a:gd name="adj1" fmla="val -90758"/>
              <a:gd name="adj2" fmla="val 26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專案名稱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38550" y="2458624"/>
            <a:ext cx="4540349" cy="503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638551" y="2956221"/>
            <a:ext cx="1714500" cy="52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7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Spring Boot </a:t>
            </a:r>
            <a:r>
              <a:rPr lang="zh-TW" altLang="en-US" dirty="0" smtClean="0"/>
              <a:t>的版本與專案要使用的套件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17" y="895350"/>
            <a:ext cx="4737565" cy="5962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41147" y="1819275"/>
            <a:ext cx="2292928" cy="333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41147" y="5372100"/>
            <a:ext cx="1378528" cy="428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876579" y="2064543"/>
            <a:ext cx="943321" cy="682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9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專案設定的</a:t>
            </a:r>
            <a:r>
              <a:rPr lang="zh-TW" altLang="en-US" dirty="0"/>
              <a:t>相關資訊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63" y="2333447"/>
            <a:ext cx="7586273" cy="36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1387" y="1223963"/>
            <a:ext cx="6573626" cy="4953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6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Maven &amp; </a:t>
            </a:r>
            <a:r>
              <a:rPr lang="en-US" altLang="zh-TW" dirty="0" err="1" smtClean="0"/>
              <a:t>nodeJs</a:t>
            </a:r>
            <a:r>
              <a:rPr lang="en-US" altLang="zh-TW" dirty="0" smtClean="0"/>
              <a:t> </a:t>
            </a:r>
            <a:r>
              <a:rPr lang="zh-TW" altLang="en-US" dirty="0" smtClean="0"/>
              <a:t>安裝完成後須在環境變數中加入路徑的設定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64" y="1798807"/>
            <a:ext cx="5706271" cy="44678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76" y="1694019"/>
            <a:ext cx="927864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92" y="101019"/>
            <a:ext cx="7658216" cy="6620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46172" y="6422735"/>
            <a:ext cx="1159453" cy="221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7897563" y="5556575"/>
            <a:ext cx="2197782" cy="710082"/>
          </a:xfrm>
          <a:prstGeom prst="wedgeRoundRectCallout">
            <a:avLst>
              <a:gd name="adj1" fmla="val -94517"/>
              <a:gd name="adj2" fmla="val 611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選</a:t>
            </a:r>
            <a:r>
              <a:rPr lang="en-US" altLang="zh-TW" dirty="0" smtClean="0"/>
              <a:t>Spring Boot App</a:t>
            </a:r>
          </a:p>
          <a:p>
            <a:pPr algn="ctr"/>
            <a:r>
              <a:rPr lang="zh-TW" altLang="en-US" dirty="0"/>
              <a:t>啟動</a:t>
            </a:r>
            <a:r>
              <a:rPr lang="en-US" altLang="zh-TW" dirty="0"/>
              <a:t>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87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266856"/>
            <a:ext cx="10871200" cy="28672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51047" y="4546310"/>
            <a:ext cx="3140653" cy="206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7897563" y="5556575"/>
            <a:ext cx="2197782" cy="710082"/>
          </a:xfrm>
          <a:prstGeom prst="wedgeRoundRectCallout">
            <a:avLst>
              <a:gd name="adj1" fmla="val -49011"/>
              <a:gd name="adj2" fmla="val -142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啟動在</a:t>
            </a:r>
            <a:r>
              <a:rPr lang="en-US" altLang="zh-TW" dirty="0" smtClean="0"/>
              <a:t>Port 8081</a:t>
            </a:r>
            <a:br>
              <a:rPr lang="en-US" altLang="zh-TW" dirty="0" smtClean="0"/>
            </a:br>
            <a:r>
              <a:rPr lang="zh-TW" altLang="en-US" dirty="0" smtClean="0"/>
              <a:t>根路徑為</a:t>
            </a:r>
            <a:r>
              <a:rPr lang="en-US" altLang="zh-TW" dirty="0" smtClean="0"/>
              <a:t>/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51348" y="2336510"/>
            <a:ext cx="292678" cy="2447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9197687" y="3308479"/>
            <a:ext cx="2197782" cy="710082"/>
          </a:xfrm>
          <a:prstGeom prst="wedgeRoundRectCallout">
            <a:avLst>
              <a:gd name="adj1" fmla="val -49011"/>
              <a:gd name="adj2" fmla="val -142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可停止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3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1512" y="1905000"/>
            <a:ext cx="7953375" cy="359092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0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撰寫</a:t>
            </a:r>
            <a:r>
              <a:rPr lang="en-US" altLang="zh-TW" dirty="0" smtClean="0"/>
              <a:t>HelloWorld</a:t>
            </a:r>
            <a:r>
              <a:rPr lang="zh-TW" altLang="en-US" dirty="0" smtClean="0"/>
              <a:t>測試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890233"/>
            <a:ext cx="1067901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當已寫好</a:t>
            </a:r>
            <a:r>
              <a:rPr lang="en-US" altLang="zh-TW" dirty="0"/>
              <a:t>API</a:t>
            </a:r>
            <a:r>
              <a:rPr lang="zh-TW" altLang="en-US" dirty="0"/>
              <a:t>，需進行測試時，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專案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61912"/>
            <a:ext cx="1205023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Browser</a:t>
            </a:r>
            <a:r>
              <a:rPr lang="zh-TW" altLang="en-US" dirty="0"/>
              <a:t>切換每個</a:t>
            </a:r>
            <a:r>
              <a:rPr lang="en-US" altLang="zh-TW" dirty="0"/>
              <a:t>Controller</a:t>
            </a:r>
            <a:r>
              <a:rPr lang="zh-TW" altLang="en-US" dirty="0"/>
              <a:t>與填入對應的參數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/>
              <a:t>http://localhost:8080/test/getUserInfo?userid=ABC123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Swagger</a:t>
            </a:r>
            <a:r>
              <a:rPr lang="zh-TW" altLang="en-US" dirty="0"/>
              <a:t>的工具進行測試</a:t>
            </a:r>
            <a:endParaRPr lang="en-US" altLang="zh-TW" dirty="0"/>
          </a:p>
          <a:p>
            <a:pPr lvl="1"/>
            <a:r>
              <a:rPr lang="zh-TW" altLang="en-US" dirty="0"/>
              <a:t>讓後端</a:t>
            </a:r>
            <a:r>
              <a:rPr lang="en-US" altLang="zh-TW" dirty="0"/>
              <a:t>API</a:t>
            </a:r>
            <a:r>
              <a:rPr lang="zh-TW" altLang="en-US" dirty="0"/>
              <a:t>用視覺化的方式呈現也可以直接當做測試的介面，統一的格式與測試介面大幅減少溝通及維護文件的成本，以提昇效率。</a:t>
            </a:r>
          </a:p>
          <a:p>
            <a:pPr lvl="1"/>
            <a:r>
              <a:rPr lang="zh-TW" altLang="en-US" dirty="0"/>
              <a:t>安裝</a:t>
            </a:r>
            <a:r>
              <a:rPr lang="en-US" altLang="zh-TW" dirty="0"/>
              <a:t>Swagger</a:t>
            </a:r>
          </a:p>
          <a:p>
            <a:pPr lvl="2"/>
            <a:r>
              <a:rPr lang="en-US" altLang="zh-TW" dirty="0"/>
              <a:t>pom.xml</a:t>
            </a:r>
            <a:r>
              <a:rPr lang="zh-TW" altLang="en-US" dirty="0"/>
              <a:t>加入</a:t>
            </a:r>
            <a:endParaRPr lang="en-US" altLang="zh-TW" dirty="0"/>
          </a:p>
          <a:p>
            <a:pPr lvl="3"/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altLang="zh-TW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org.springdoc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zh-TW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springdoc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openapi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-starter-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webmvc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TW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2.3.0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3"/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zh-TW" altLang="en-US" dirty="0">
                <a:solidFill>
                  <a:srgbClr val="777777"/>
                </a:solidFill>
                <a:latin typeface="Consolas" panose="020B0609020204030204" pitchFamily="49" charset="0"/>
              </a:rPr>
              <a:t>網址：</a:t>
            </a:r>
            <a:endParaRPr lang="en-US" altLang="zh-TW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TW" b="0" dirty="0">
                <a:solidFill>
                  <a:srgbClr val="777777"/>
                </a:solidFill>
                <a:effectLst/>
                <a:latin typeface="Consolas" panose="020B0609020204030204" pitchFamily="49" charset="0"/>
                <a:hlinkClick r:id="rId2"/>
              </a:rPr>
              <a:t>http://localhost:8080/swagger-ui/index.html</a:t>
            </a:r>
            <a:endParaRPr lang="en-US" altLang="zh-TW" b="0" dirty="0">
              <a:solidFill>
                <a:srgbClr val="777777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zh-TW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專案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533748F-12D5-47D6-A3F7-03DD4358A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658" y="1223963"/>
            <a:ext cx="7055083" cy="495300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專案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Spring</a:t>
            </a:r>
            <a:r>
              <a:rPr lang="zh-TW" altLang="en-US" dirty="0"/>
              <a:t> </a:t>
            </a:r>
            <a:r>
              <a:rPr lang="en-US" altLang="zh-TW" dirty="0"/>
              <a:t>Boot</a:t>
            </a:r>
            <a:r>
              <a:rPr lang="zh-TW" altLang="en-US" dirty="0"/>
              <a:t>專案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113" y="1223963"/>
            <a:ext cx="80081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vue</a:t>
            </a:r>
            <a:r>
              <a:rPr lang="zh-TW" altLang="en-US" dirty="0" smtClean="0"/>
              <a:t>專案建置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84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Create-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官網提供的一個快速建置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專案的工具</a:t>
            </a:r>
            <a:endParaRPr lang="en-US" altLang="zh-TW" dirty="0" smtClean="0"/>
          </a:p>
          <a:p>
            <a:r>
              <a:rPr lang="zh-TW" altLang="en-US" dirty="0" smtClean="0"/>
              <a:t>安裝</a:t>
            </a:r>
            <a:r>
              <a:rPr lang="en-US" altLang="zh-TW" dirty="0" smtClean="0"/>
              <a:t>node.js</a:t>
            </a:r>
          </a:p>
          <a:p>
            <a:pPr lvl="1"/>
            <a:r>
              <a:rPr lang="zh-TW" altLang="en-US" dirty="0"/>
              <a:t>最低</a:t>
            </a:r>
            <a:r>
              <a:rPr lang="zh-TW" altLang="en-US" dirty="0" smtClean="0"/>
              <a:t>版本</a:t>
            </a:r>
            <a:r>
              <a:rPr lang="en-US" altLang="zh-TW" dirty="0" smtClean="0"/>
              <a:t>16</a:t>
            </a:r>
            <a:endParaRPr lang="en-US" altLang="zh-TW" dirty="0"/>
          </a:p>
          <a:p>
            <a:pPr lvl="1"/>
            <a:r>
              <a:rPr lang="zh-TW" altLang="en-US" dirty="0"/>
              <a:t>測試</a:t>
            </a:r>
            <a:r>
              <a:rPr lang="en-US" altLang="zh-TW" dirty="0"/>
              <a:t>node</a:t>
            </a:r>
            <a:r>
              <a:rPr lang="zh-TW" altLang="en-US" dirty="0"/>
              <a:t> </a:t>
            </a:r>
            <a:r>
              <a:rPr lang="en-US" altLang="zh-TW" dirty="0"/>
              <a:t>–v</a:t>
            </a:r>
            <a:r>
              <a:rPr lang="zh-TW" altLang="en-US" dirty="0"/>
              <a:t>是否正常</a:t>
            </a:r>
            <a:endParaRPr lang="en-US" altLang="zh-TW" dirty="0"/>
          </a:p>
          <a:p>
            <a:r>
              <a:rPr lang="zh-TW" altLang="en-US" dirty="0" smtClean="0"/>
              <a:t>建立</a:t>
            </a:r>
            <a:r>
              <a:rPr lang="zh-TW" altLang="en-US" dirty="0"/>
              <a:t>新的</a:t>
            </a:r>
            <a:r>
              <a:rPr lang="en-US" altLang="zh-TW" dirty="0" err="1"/>
              <a:t>vue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 </a:t>
            </a:r>
            <a:r>
              <a:rPr lang="en-US" altLang="zh-TW" dirty="0" err="1"/>
              <a:t>vue@latest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Vue3</a:t>
            </a:r>
            <a:r>
              <a:rPr lang="zh-TW" altLang="en-US" dirty="0" smtClean="0"/>
              <a:t>開發環境建置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環境建置</a:t>
            </a:r>
          </a:p>
        </p:txBody>
      </p:sp>
    </p:spTree>
    <p:extLst>
      <p:ext uri="{BB962C8B-B14F-4D97-AF65-F5344CB8AC3E}">
        <p14:creationId xmlns:p14="http://schemas.microsoft.com/office/powerpoint/2010/main" val="26787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13" y="2533525"/>
            <a:ext cx="375337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在要建立</a:t>
            </a:r>
            <a:r>
              <a:rPr lang="en-US" altLang="zh-TW" dirty="0" err="1" smtClean="0"/>
              <a:t>vue</a:t>
            </a:r>
            <a:r>
              <a:rPr lang="zh-TW" altLang="en-US" dirty="0"/>
              <a:t>專案的資料開啟</a:t>
            </a:r>
            <a:r>
              <a:rPr lang="en-US" altLang="zh-TW" dirty="0" err="1"/>
              <a:t>cmd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</a:t>
            </a:r>
            <a:r>
              <a:rPr lang="zh-TW" altLang="en-US" dirty="0"/>
              <a:t>專案建置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24" y="2038278"/>
            <a:ext cx="8801552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輸入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vue@lastest</a:t>
            </a:r>
            <a:r>
              <a:rPr lang="zh-TW" altLang="en-US" dirty="0" smtClean="0"/>
              <a:t>，開始建置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</a:t>
            </a:r>
            <a:r>
              <a:rPr lang="zh-TW" altLang="en-US" dirty="0"/>
              <a:t>專案建置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67" y="1348417"/>
            <a:ext cx="9911466" cy="53730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24175" y="2143125"/>
            <a:ext cx="1857375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專案必要的</a:t>
            </a:r>
            <a:r>
              <a:rPr lang="en-US" altLang="zh-TW" dirty="0" smtClean="0"/>
              <a:t>plugin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</a:t>
            </a:r>
            <a:r>
              <a:rPr lang="zh-TW" altLang="en-US" dirty="0"/>
              <a:t>專案建置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68" y="1310401"/>
            <a:ext cx="798306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0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159888" y="1223493"/>
            <a:ext cx="8193911" cy="495347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err="1" smtClean="0"/>
              <a:t>Vue</a:t>
            </a:r>
            <a:r>
              <a:rPr lang="zh-TW" altLang="en-US" dirty="0" smtClean="0"/>
              <a:t>目錄結構</a:t>
            </a:r>
            <a:endParaRPr lang="en-US" altLang="zh-TW" dirty="0" smtClean="0"/>
          </a:p>
          <a:p>
            <a:pPr lvl="1"/>
            <a:r>
              <a:rPr lang="en-US" altLang="zh-TW" dirty="0" err="1"/>
              <a:t>Node_modules</a:t>
            </a:r>
            <a:r>
              <a:rPr lang="zh-TW" altLang="en-US" dirty="0"/>
              <a:t>：下載的</a:t>
            </a:r>
            <a:r>
              <a:rPr lang="en-US" altLang="zh-TW" dirty="0" smtClean="0"/>
              <a:t>plugin</a:t>
            </a:r>
          </a:p>
          <a:p>
            <a:pPr lvl="1"/>
            <a:r>
              <a:rPr lang="en-US" altLang="zh-TW" dirty="0"/>
              <a:t>Public</a:t>
            </a:r>
            <a:r>
              <a:rPr lang="zh-TW" altLang="en-US" dirty="0"/>
              <a:t>：共用的</a:t>
            </a:r>
            <a:r>
              <a:rPr lang="en-US" altLang="zh-TW" dirty="0"/>
              <a:t>resource</a:t>
            </a:r>
            <a:r>
              <a:rPr lang="zh-TW" altLang="en-US" dirty="0"/>
              <a:t>，圖片</a:t>
            </a:r>
            <a:r>
              <a:rPr lang="en-US" altLang="zh-TW" dirty="0"/>
              <a:t>…</a:t>
            </a:r>
            <a:r>
              <a:rPr lang="zh-TW" altLang="en-US" dirty="0" smtClean="0"/>
              <a:t>等</a:t>
            </a:r>
            <a:endParaRPr lang="en-US" altLang="zh-TW" dirty="0" smtClean="0"/>
          </a:p>
          <a:p>
            <a:pPr lvl="1"/>
            <a:r>
              <a:rPr lang="en-US" altLang="zh-TW" dirty="0" err="1"/>
              <a:t>src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zh-TW" altLang="en-US" dirty="0"/>
              <a:t>的程式都放在這</a:t>
            </a:r>
            <a:endParaRPr lang="en-US" altLang="zh-TW" dirty="0"/>
          </a:p>
          <a:p>
            <a:pPr lvl="2"/>
            <a:r>
              <a:rPr lang="en-US" altLang="zh-TW" dirty="0"/>
              <a:t>Assets</a:t>
            </a:r>
            <a:r>
              <a:rPr lang="zh-TW" altLang="en-US" dirty="0"/>
              <a:t>：放圖片或字型</a:t>
            </a:r>
            <a:r>
              <a:rPr lang="en-US" altLang="zh-TW" dirty="0"/>
              <a:t>..</a:t>
            </a:r>
            <a:r>
              <a:rPr lang="zh-TW" altLang="en-US" dirty="0"/>
              <a:t>等</a:t>
            </a:r>
            <a:endParaRPr lang="en-US" altLang="zh-TW" dirty="0"/>
          </a:p>
          <a:p>
            <a:pPr lvl="2"/>
            <a:r>
              <a:rPr lang="en-US" altLang="zh-TW" dirty="0"/>
              <a:t>Components</a:t>
            </a:r>
            <a:r>
              <a:rPr lang="zh-TW" altLang="en-US" dirty="0"/>
              <a:t>：通用的元件</a:t>
            </a:r>
            <a:endParaRPr lang="en-US" altLang="zh-TW" dirty="0"/>
          </a:p>
          <a:p>
            <a:pPr lvl="2"/>
            <a:r>
              <a:rPr lang="en-US" altLang="zh-TW" dirty="0" err="1"/>
              <a:t>App.vue</a:t>
            </a:r>
            <a:r>
              <a:rPr lang="zh-TW" altLang="en-US" dirty="0"/>
              <a:t>：</a:t>
            </a:r>
            <a:r>
              <a:rPr lang="en-US" altLang="zh-TW" dirty="0"/>
              <a:t>root</a:t>
            </a:r>
            <a:r>
              <a:rPr lang="zh-TW" altLang="en-US" dirty="0"/>
              <a:t>組件</a:t>
            </a:r>
            <a:endParaRPr lang="en-US" altLang="zh-TW" dirty="0"/>
          </a:p>
          <a:p>
            <a:pPr lvl="2"/>
            <a:r>
              <a:rPr lang="en-US" altLang="zh-TW" dirty="0"/>
              <a:t>Main.js</a:t>
            </a:r>
            <a:r>
              <a:rPr lang="zh-TW" altLang="en-US" dirty="0"/>
              <a:t>：入口</a:t>
            </a:r>
            <a:r>
              <a:rPr lang="zh-TW" altLang="en-US" dirty="0" smtClean="0"/>
              <a:t>文件</a:t>
            </a:r>
            <a:endParaRPr lang="en-US" altLang="zh-TW" dirty="0" smtClean="0"/>
          </a:p>
          <a:p>
            <a:pPr lvl="1"/>
            <a:r>
              <a:rPr lang="en-US" altLang="zh-TW" dirty="0"/>
              <a:t>Index.html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zh-TW" altLang="en-US" dirty="0"/>
              <a:t>專案的預設</a:t>
            </a:r>
            <a:r>
              <a:rPr lang="zh-TW" altLang="en-US" dirty="0" smtClean="0"/>
              <a:t>首頁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Package.json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專案的環境設定，例如：專案名稱、</a:t>
            </a:r>
            <a:r>
              <a:rPr lang="zh-TW" altLang="en-US" dirty="0"/>
              <a:t>各</a:t>
            </a:r>
            <a:r>
              <a:rPr lang="en-US" altLang="zh-TW" dirty="0"/>
              <a:t>plugin</a:t>
            </a:r>
            <a:r>
              <a:rPr lang="zh-TW" altLang="en-US" dirty="0"/>
              <a:t>的版本</a:t>
            </a:r>
            <a:r>
              <a:rPr lang="en-US" altLang="zh-TW" dirty="0"/>
              <a:t>..</a:t>
            </a:r>
            <a:r>
              <a:rPr lang="zh-TW" altLang="en-US" dirty="0"/>
              <a:t>等，等同於</a:t>
            </a:r>
            <a:r>
              <a:rPr lang="en-US" altLang="zh-TW" dirty="0"/>
              <a:t>maven</a:t>
            </a:r>
            <a:r>
              <a:rPr lang="zh-TW" altLang="en-US" dirty="0"/>
              <a:t>的</a:t>
            </a:r>
            <a:r>
              <a:rPr lang="en-US" altLang="zh-TW" dirty="0" err="1"/>
              <a:t>pom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Packaget.lock.json</a:t>
            </a:r>
            <a:r>
              <a:rPr lang="zh-TW" altLang="en-US" dirty="0"/>
              <a:t>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zh-TW" altLang="en-US" dirty="0"/>
              <a:t>專案的環境設定，但系統會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Vite.config.js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專案的底層設定，例如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號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自行設定，不必動它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</a:t>
            </a:r>
            <a:r>
              <a:rPr lang="zh-TW" altLang="en-US" dirty="0"/>
              <a:t>專案建置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223492"/>
            <a:ext cx="3022721" cy="42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啟動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專案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npm</a:t>
            </a:r>
            <a:r>
              <a:rPr lang="en-US" altLang="zh-TW" dirty="0" smtClean="0"/>
              <a:t> run dev</a:t>
            </a:r>
          </a:p>
          <a:p>
            <a:pPr lvl="2"/>
            <a:r>
              <a:rPr lang="zh-TW" altLang="en-US" dirty="0"/>
              <a:t>進到</a:t>
            </a:r>
            <a:r>
              <a:rPr lang="en-US" altLang="zh-TW" dirty="0" err="1"/>
              <a:t>vsCode</a:t>
            </a:r>
            <a:r>
              <a:rPr lang="zh-TW" altLang="en-US" dirty="0"/>
              <a:t>的</a:t>
            </a:r>
            <a:r>
              <a:rPr lang="en-US" altLang="zh-TW" dirty="0" smtClean="0"/>
              <a:t>terminal</a:t>
            </a:r>
          </a:p>
          <a:p>
            <a:pPr lvl="2"/>
            <a:r>
              <a:rPr lang="zh-TW" altLang="en-US" dirty="0" smtClean="0"/>
              <a:t>輸入 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run dev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 err="1" smtClean="0"/>
              <a:t>vsCode</a:t>
            </a:r>
            <a:r>
              <a:rPr lang="zh-TW" altLang="en-US" dirty="0" smtClean="0"/>
              <a:t>工具的</a:t>
            </a:r>
            <a:r>
              <a:rPr lang="en-US" altLang="zh-TW" dirty="0" smtClean="0"/>
              <a:t>NPM SCRIPTS</a:t>
            </a:r>
            <a:r>
              <a:rPr lang="zh-TW" altLang="en-US" dirty="0"/>
              <a:t>啟動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</a:t>
            </a:r>
            <a:r>
              <a:rPr lang="zh-TW" altLang="en-US" dirty="0"/>
              <a:t>專案建置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09" y="1812291"/>
            <a:ext cx="9726382" cy="45440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7" y="1000986"/>
            <a:ext cx="10200694" cy="53553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17" y="751167"/>
            <a:ext cx="3619686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Git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什麼是 </a:t>
            </a:r>
            <a:r>
              <a:rPr lang="en-US" altLang="zh-TW" b="1" dirty="0" err="1"/>
              <a:t>Git</a:t>
            </a:r>
            <a:r>
              <a:rPr lang="en-US" altLang="zh-TW" b="1" dirty="0"/>
              <a:t> ?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是一種分散式版本的版本控制系統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版本控制系統（</a:t>
            </a:r>
            <a:r>
              <a:rPr lang="en-US" altLang="zh-TW" b="1" dirty="0"/>
              <a:t>Version Control </a:t>
            </a:r>
            <a:r>
              <a:rPr lang="en-US" altLang="zh-TW" b="1" dirty="0" err="1"/>
              <a:t>Stystem</a:t>
            </a:r>
            <a:r>
              <a:rPr lang="zh-TW" altLang="en-US" b="1" dirty="0"/>
              <a:t>）</a:t>
            </a:r>
            <a:endParaRPr lang="zh-TW" altLang="en-US" dirty="0"/>
          </a:p>
          <a:p>
            <a:pPr lvl="1"/>
            <a:r>
              <a:rPr lang="zh-TW" altLang="en-US" dirty="0"/>
              <a:t>記錄一個或若干個文件的狀態變化，並可以隨時切換到某個「版本」時候的狀態，以便查看特定版本修訂情況的系統。</a:t>
            </a:r>
          </a:p>
          <a:p>
            <a:pPr lvl="1"/>
            <a:r>
              <a:rPr lang="zh-TW" altLang="en-US" dirty="0"/>
              <a:t>可以清楚地紀錄每個檔案的擁有者、時間、修改異動。</a:t>
            </a:r>
          </a:p>
          <a:p>
            <a:r>
              <a:rPr lang="zh-TW" altLang="en-US" b="1" dirty="0"/>
              <a:t>集中式與分散式</a:t>
            </a:r>
            <a:endParaRPr lang="zh-TW" altLang="en-US" dirty="0"/>
          </a:p>
          <a:p>
            <a:pPr lvl="1"/>
            <a:r>
              <a:rPr lang="zh-TW" altLang="en-US" dirty="0"/>
              <a:t>集中式版控系統 （</a:t>
            </a:r>
            <a:r>
              <a:rPr lang="en-US" altLang="zh-TW" dirty="0"/>
              <a:t>Centralize Version Control</a:t>
            </a:r>
            <a:r>
              <a:rPr lang="zh-TW" altLang="en-US" dirty="0"/>
              <a:t>）</a:t>
            </a:r>
          </a:p>
          <a:p>
            <a:pPr lvl="2"/>
            <a:r>
              <a:rPr lang="zh-TW" altLang="en-US" dirty="0"/>
              <a:t>如：</a:t>
            </a:r>
            <a:r>
              <a:rPr lang="en-US" altLang="zh-TW" dirty="0"/>
              <a:t>CVS</a:t>
            </a:r>
            <a:r>
              <a:rPr lang="zh-TW" altLang="en-US" dirty="0"/>
              <a:t>、</a:t>
            </a:r>
            <a:r>
              <a:rPr lang="en-US" altLang="zh-TW" dirty="0"/>
              <a:t>SVN </a:t>
            </a:r>
            <a:r>
              <a:rPr lang="zh-TW" altLang="en-US" dirty="0"/>
              <a:t>和 </a:t>
            </a:r>
            <a:r>
              <a:rPr lang="en-US" altLang="zh-TW" dirty="0" smtClean="0"/>
              <a:t>Perforce</a:t>
            </a:r>
          </a:p>
          <a:p>
            <a:pPr lvl="1"/>
            <a:r>
              <a:rPr lang="zh-TW" altLang="en-US" dirty="0"/>
              <a:t>分散式版本控制系統（</a:t>
            </a:r>
            <a:r>
              <a:rPr lang="en-US" altLang="zh-TW" dirty="0"/>
              <a:t>Distributed Version Control Systems</a:t>
            </a:r>
            <a:r>
              <a:rPr lang="zh-TW" altLang="en-US" dirty="0"/>
              <a:t>，簡稱 </a:t>
            </a:r>
            <a:r>
              <a:rPr lang="en-US" altLang="zh-TW" dirty="0"/>
              <a:t>DVCSs</a:t>
            </a:r>
            <a:r>
              <a:rPr lang="zh-TW" altLang="en-US" dirty="0"/>
              <a:t>）</a:t>
            </a:r>
          </a:p>
          <a:p>
            <a:pPr lvl="2"/>
            <a:r>
              <a:rPr lang="zh-TW" altLang="en-US" dirty="0"/>
              <a:t>如：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/>
              <a:t>Mercurial</a:t>
            </a:r>
            <a:r>
              <a:rPr lang="zh-TW" altLang="en-US" dirty="0"/>
              <a:t>、</a:t>
            </a:r>
            <a:r>
              <a:rPr lang="en-US" altLang="zh-TW" dirty="0"/>
              <a:t>Bazaar </a:t>
            </a:r>
            <a:r>
              <a:rPr lang="zh-TW" altLang="en-US" dirty="0"/>
              <a:t>和 </a:t>
            </a:r>
            <a:r>
              <a:rPr lang="en-US" altLang="zh-TW" dirty="0" err="1"/>
              <a:t>Darcs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zh-TW" altLang="en-US" dirty="0"/>
              <a:t>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0758" y="1223963"/>
            <a:ext cx="9214883" cy="4953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zh-TW" altLang="en-US" dirty="0"/>
              <a:t>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8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補充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2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u="none" strike="noStrike" dirty="0">
                <a:solidFill>
                  <a:srgbClr val="00A0E9"/>
                </a:solidFill>
                <a:effectLst/>
                <a:latin typeface="Lato" panose="020B0604020202020204" pitchFamily="34" charset="0"/>
                <a:hlinkClick r:id="rId3"/>
              </a:rPr>
              <a:t>Maven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 是一個專案管理與自動化建構工具，主要用於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Java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專案，但也支援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C#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、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Ruby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、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Scala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等其它語言。目前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Maven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由 </a:t>
            </a:r>
            <a:r>
              <a:rPr lang="en-US" altLang="zh-TW" b="0" i="1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Apache</a:t>
            </a:r>
            <a:r>
              <a:rPr lang="zh-TW" altLang="en-US" b="0" i="1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軟體基金會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 管理，因此也稱作 </a:t>
            </a:r>
            <a:r>
              <a:rPr lang="en-US" altLang="zh-TW" b="0" i="1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Apache </a:t>
            </a:r>
            <a:r>
              <a:rPr lang="en-US" altLang="zh-TW" b="0" i="1" dirty="0" smtClean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Maven</a:t>
            </a:r>
            <a:r>
              <a:rPr lang="zh-TW" altLang="en-US" i="1" dirty="0">
                <a:solidFill>
                  <a:srgbClr val="303233"/>
                </a:solidFill>
                <a:latin typeface="Lato" panose="020B0604020202020204" pitchFamily="34" charset="0"/>
              </a:rPr>
              <a:t>，</a:t>
            </a:r>
            <a:r>
              <a:rPr lang="zh-TW" altLang="en-US" dirty="0">
                <a:solidFill>
                  <a:srgbClr val="303233"/>
                </a:solidFill>
                <a:latin typeface="Lato" panose="020B0604020202020204" pitchFamily="34" charset="0"/>
              </a:rPr>
              <a:t>用來幫助開發團隊處理編譯、測試、包裝、管理函式庫、管理設定檔等工作</a:t>
            </a:r>
            <a:r>
              <a:rPr lang="zh-TW" altLang="en-US" dirty="0" smtClean="0">
                <a:solidFill>
                  <a:srgbClr val="303233"/>
                </a:solidFill>
                <a:latin typeface="Lato" panose="020B0604020202020204" pitchFamily="34" charset="0"/>
              </a:rPr>
              <a:t>。</a:t>
            </a:r>
            <a:endParaRPr lang="zh-TW" altLang="en-US" b="0" i="0" dirty="0">
              <a:solidFill>
                <a:srgbClr val="303233"/>
              </a:solidFill>
              <a:effectLst/>
              <a:latin typeface="Lato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它解決了軟體開發的兩大難題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: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如何建構專案</a:t>
            </a:r>
          </a:p>
          <a:p>
            <a:pPr lvl="1"/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如何管理各種軟體套件的依賴關係</a:t>
            </a:r>
          </a:p>
          <a:p>
            <a:pPr algn="l"/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通過在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XML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檔案中描述專案的基本資訊、與外部模組的依賴關係、建構順序、目錄與外掛程式，並執行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Maven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預設的建構流程就可快速完成編譯、打包等任務。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Maven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會自動從遠端的程式庫下載依賴的函式庫與外掛程式，簡化手動下載的工作。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Maven</a:t>
            </a:r>
            <a:r>
              <a:rPr lang="zh-TW" altLang="en-US" dirty="0"/>
              <a:t>簡介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9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Merge</a:t>
            </a:r>
            <a:r>
              <a:rPr lang="zh-TW" altLang="en-US" dirty="0" smtClean="0"/>
              <a:t>時發生衝突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情境：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有個</a:t>
            </a:r>
            <a:r>
              <a:rPr lang="en-US" altLang="zh-TW" dirty="0" err="1" smtClean="0"/>
              <a:t>pom.properties</a:t>
            </a:r>
            <a:r>
              <a:rPr lang="zh-TW" altLang="en-US" dirty="0" smtClean="0"/>
              <a:t>的檔案，</a:t>
            </a:r>
            <a:r>
              <a:rPr lang="en-US" altLang="zh-TW" dirty="0" smtClean="0"/>
              <a:t>dev</a:t>
            </a:r>
            <a:r>
              <a:rPr lang="zh-TW" altLang="en-US" dirty="0" smtClean="0"/>
              <a:t>也有個相同的，兩條</a:t>
            </a:r>
            <a:r>
              <a:rPr lang="en-US" altLang="zh-TW" dirty="0" smtClean="0"/>
              <a:t>branch</a:t>
            </a:r>
            <a:r>
              <a:rPr lang="zh-TW" altLang="en-US" dirty="0" smtClean="0"/>
              <a:t>都自動的調整了內容，時間戳記不同，要把</a:t>
            </a:r>
            <a:r>
              <a:rPr lang="en-US" altLang="zh-TW" dirty="0" smtClean="0"/>
              <a:t>dev merge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時發生衝突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時發生衝突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7" y="1223493"/>
            <a:ext cx="9914986" cy="5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該檔於</a:t>
            </a:r>
            <a:r>
              <a:rPr lang="en-US" altLang="zh-TW" dirty="0"/>
              <a:t>dev</a:t>
            </a:r>
            <a:r>
              <a:rPr lang="zh-TW" altLang="en-US" dirty="0"/>
              <a:t>的</a:t>
            </a:r>
            <a:r>
              <a:rPr lang="en-US" altLang="zh-TW" dirty="0"/>
              <a:t>commit</a:t>
            </a:r>
            <a:r>
              <a:rPr lang="zh-TW" altLang="en-US" dirty="0"/>
              <a:t>點為：</a:t>
            </a:r>
            <a:r>
              <a:rPr lang="en-US" altLang="zh-TW" dirty="0"/>
              <a:t>7f44fa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</a:t>
            </a:r>
            <a:r>
              <a:rPr lang="zh-TW" altLang="en-US" dirty="0" smtClean="0"/>
              <a:t>衝突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79" y="1747258"/>
            <a:ext cx="9043441" cy="46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zh-TW" altLang="en-US" dirty="0"/>
              <a:t>該檔於</a:t>
            </a:r>
            <a:r>
              <a:rPr lang="en-US" altLang="zh-TW" dirty="0"/>
              <a:t>main</a:t>
            </a:r>
            <a:r>
              <a:rPr lang="zh-TW" altLang="en-US" dirty="0"/>
              <a:t>的</a:t>
            </a:r>
            <a:r>
              <a:rPr lang="en-US" altLang="zh-TW" dirty="0"/>
              <a:t>commit</a:t>
            </a:r>
            <a:r>
              <a:rPr lang="zh-TW" altLang="en-US" dirty="0"/>
              <a:t>點為：</a:t>
            </a:r>
            <a:r>
              <a:rPr lang="en-US" altLang="zh-TW" dirty="0"/>
              <a:t>aabc58b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50" y="1709853"/>
            <a:ext cx="8813899" cy="45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處理方式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此案例以自己的</a:t>
            </a:r>
            <a:r>
              <a:rPr lang="en-US" altLang="zh-TW" dirty="0" smtClean="0"/>
              <a:t>(main)</a:t>
            </a:r>
            <a:r>
              <a:rPr lang="zh-TW" altLang="en-US" dirty="0" smtClean="0"/>
              <a:t>內容為主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16" y="2136097"/>
            <a:ext cx="8869168" cy="4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處理完後再把</a:t>
            </a:r>
            <a:r>
              <a:rPr lang="en-US" altLang="zh-TW" dirty="0"/>
              <a:t>stag</a:t>
            </a:r>
            <a:r>
              <a:rPr lang="zh-TW" altLang="en-US" dirty="0"/>
              <a:t>的</a:t>
            </a:r>
            <a:r>
              <a:rPr lang="en-US" altLang="zh-TW" dirty="0"/>
              <a:t>commit then push</a:t>
            </a:r>
            <a:r>
              <a:rPr lang="zh-TW" altLang="en-US" dirty="0"/>
              <a:t>就可收工了</a:t>
            </a:r>
            <a:endParaRPr lang="en-US" altLang="zh-TW" dirty="0"/>
          </a:p>
          <a:p>
            <a:pPr lvl="2"/>
            <a:r>
              <a:rPr lang="en-US" altLang="zh-TW" dirty="0"/>
              <a:t>Comment</a:t>
            </a:r>
            <a:r>
              <a:rPr lang="zh-TW" altLang="en-US" dirty="0"/>
              <a:t>會自動註記發生衝突的檔案，也可再加額外的說明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6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詢問是否確定以</a:t>
            </a:r>
            <a:r>
              <a:rPr lang="en-US" altLang="zh-TW" dirty="0" smtClean="0"/>
              <a:t>aabc58c</a:t>
            </a:r>
            <a:r>
              <a:rPr lang="zh-TW" altLang="en-US" dirty="0" smtClean="0"/>
              <a:t>開頭的</a:t>
            </a:r>
            <a:r>
              <a:rPr lang="en-US" altLang="zh-TW" dirty="0" smtClean="0"/>
              <a:t>commit</a:t>
            </a:r>
            <a:r>
              <a:rPr lang="zh-TW" altLang="en-US" dirty="0" smtClean="0"/>
              <a:t>點為主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012" y="2676147"/>
            <a:ext cx="429637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82599" y="1223493"/>
            <a:ext cx="10871200" cy="4953470"/>
          </a:xfrm>
        </p:spPr>
        <p:txBody>
          <a:bodyPr/>
          <a:lstStyle/>
          <a:p>
            <a:r>
              <a:rPr lang="zh-TW" altLang="en-US" dirty="0" smtClean="0"/>
              <a:t>確認後會將</a:t>
            </a:r>
            <a:r>
              <a:rPr lang="en-US" altLang="zh-TW" dirty="0" smtClean="0"/>
              <a:t>dev</a:t>
            </a:r>
            <a:r>
              <a:rPr lang="zh-TW" altLang="en-US" dirty="0" smtClean="0"/>
              <a:t>要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到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分支的檔案放到</a:t>
            </a:r>
            <a:r>
              <a:rPr lang="en-US" altLang="zh-TW" dirty="0" smtClean="0"/>
              <a:t>stag</a:t>
            </a:r>
            <a:r>
              <a:rPr lang="zh-TW" altLang="en-US" dirty="0" smtClean="0"/>
              <a:t>裡，</a:t>
            </a:r>
            <a:r>
              <a:rPr lang="en-US" altLang="zh-TW" dirty="0" smtClean="0"/>
              <a:t>comment</a:t>
            </a:r>
            <a:r>
              <a:rPr lang="zh-TW" altLang="en-US" dirty="0" smtClean="0"/>
              <a:t>會自動加上發生衝突的資訊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72" y="2194129"/>
            <a:ext cx="8621253" cy="44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Commit then push</a:t>
            </a:r>
            <a:r>
              <a:rPr lang="zh-TW" altLang="en-US" dirty="0" smtClean="0"/>
              <a:t>完成後會有</a:t>
            </a:r>
            <a:r>
              <a:rPr lang="zh-TW" altLang="en-US" dirty="0"/>
              <a:t>合併的圖示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/>
              <a:t>merge</a:t>
            </a:r>
            <a:r>
              <a:rPr lang="zh-TW" altLang="en-US" dirty="0"/>
              <a:t>時發生衝突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74" y="1931371"/>
            <a:ext cx="8917051" cy="46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7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除錯</a:t>
            </a:r>
          </a:p>
        </p:txBody>
      </p:sp>
    </p:spTree>
    <p:extLst>
      <p:ext uri="{BB962C8B-B14F-4D97-AF65-F5344CB8AC3E}">
        <p14:creationId xmlns:p14="http://schemas.microsoft.com/office/powerpoint/2010/main" val="12924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Dynamic</a:t>
            </a:r>
            <a:r>
              <a:rPr lang="zh-TW" altLang="en-US" dirty="0"/>
              <a:t> </a:t>
            </a:r>
            <a:r>
              <a:rPr lang="en-US" altLang="zh-TW" dirty="0"/>
              <a:t>Web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77D281-48F2-412E-84A9-5E0BEA06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31" y="1756046"/>
            <a:ext cx="6253239" cy="4666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程式開發環境建置</a:t>
            </a:r>
            <a:r>
              <a:rPr lang="en-US" altLang="zh-TW" dirty="0"/>
              <a:t>-</a:t>
            </a:r>
            <a:r>
              <a:rPr lang="zh-TW" altLang="en-US" dirty="0"/>
              <a:t>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CEA59-826A-4FB0-BF3A-D1F923F9F4E7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8" name="內容版面配置區 9">
            <a:extLst>
              <a:ext uri="{FF2B5EF4-FFF2-40B4-BE49-F238E27FC236}">
                <a16:creationId xmlns:a16="http://schemas.microsoft.com/office/drawing/2014/main" id="{D85A743E-FAF8-4F21-9984-3121408B3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909" y="1223963"/>
            <a:ext cx="4316581" cy="4953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9E09570-2499-4EF5-92B5-56F418AD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9" y="1223963"/>
            <a:ext cx="4316581" cy="4953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5A9DA85-5C65-4731-9AB4-2AE9D928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909" y="1223963"/>
            <a:ext cx="4316581" cy="49530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B67A53C-42AC-4731-BA52-61501EEDD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739" y="1160283"/>
            <a:ext cx="7138522" cy="53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5052</TotalTime>
  <Words>2647</Words>
  <Application>Microsoft Office PowerPoint</Application>
  <PresentationFormat>寬螢幕</PresentationFormat>
  <Paragraphs>444</Paragraphs>
  <Slides>80</Slides>
  <Notes>29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1" baseType="lpstr">
      <vt:lpstr>Lato</vt:lpstr>
      <vt:lpstr>Roboto Mono</vt:lpstr>
      <vt:lpstr>Segoe WPC</vt:lpstr>
      <vt:lpstr>微軟正黑體</vt:lpstr>
      <vt:lpstr>新細明體</vt:lpstr>
      <vt:lpstr>Arial</vt:lpstr>
      <vt:lpstr>Calibri</vt:lpstr>
      <vt:lpstr>Consolas</vt:lpstr>
      <vt:lpstr>Wingdings</vt:lpstr>
      <vt:lpstr>Office 佈景主題</vt:lpstr>
      <vt:lpstr>封裝程式殼層物件</vt:lpstr>
      <vt:lpstr>開發環境建置</vt:lpstr>
      <vt:lpstr>開發工具&amp;相關工具安裝</vt:lpstr>
      <vt:lpstr>開發工具</vt:lpstr>
      <vt:lpstr>相關工具</vt:lpstr>
      <vt:lpstr>相關工具</vt:lpstr>
      <vt:lpstr>環境建置</vt:lpstr>
      <vt:lpstr>Maven簡介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Java程式開發環境建置-續</vt:lpstr>
      <vt:lpstr>Spring Boot專案建置</vt:lpstr>
      <vt:lpstr>建立Spring Boot專案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Spring Boot專案建置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建立Spring Boot專案-續</vt:lpstr>
      <vt:lpstr>vue專案建置</vt:lpstr>
      <vt:lpstr>Vue3開發環境建置</vt:lpstr>
      <vt:lpstr>Java程式開發環境建置-續</vt:lpstr>
      <vt:lpstr>vue專案建置</vt:lpstr>
      <vt:lpstr>vue專案建置</vt:lpstr>
      <vt:lpstr>vue專案建置</vt:lpstr>
      <vt:lpstr>vue專案建置</vt:lpstr>
      <vt:lpstr>vue專案建置</vt:lpstr>
      <vt:lpstr>Git</vt:lpstr>
      <vt:lpstr>Git介紹</vt:lpstr>
      <vt:lpstr>Git使用</vt:lpstr>
      <vt:lpstr>補充</vt:lpstr>
      <vt:lpstr>當merge時發生衝突</vt:lpstr>
      <vt:lpstr>當merge時發生衝突-續</vt:lpstr>
      <vt:lpstr>當merge時發生衝突-續</vt:lpstr>
      <vt:lpstr>當merge時發生衝突-續</vt:lpstr>
      <vt:lpstr>當merge時發生衝突-續</vt:lpstr>
      <vt:lpstr>當merge時發生衝突-續</vt:lpstr>
      <vt:lpstr>當merge時發生衝突-續</vt:lpstr>
      <vt:lpstr>當merge時發生衝突-續</vt:lpstr>
      <vt:lpstr>Q&amp;A</vt:lpstr>
      <vt:lpstr>除錯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MaggieLee(TP-李禎惠)#8816</dc:creator>
  <cp:lastModifiedBy>Wistronits</cp:lastModifiedBy>
  <cp:revision>201</cp:revision>
  <dcterms:created xsi:type="dcterms:W3CDTF">2022-07-27T08:25:46Z</dcterms:created>
  <dcterms:modified xsi:type="dcterms:W3CDTF">2024-12-02T03:20:10Z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FF07B8458B19DFD0277DCE62D738DF18</vt:lpwstr>
  </property>
  <property fmtid="{D5CDD505-2E9C-101B-9397-08002B2CF9AE}" pid="3" name="KSOProductBuildVer">
    <vt:lpwstr>2052-4.4.1.7360</vt:lpwstr>
  </property>
</Properties>
</file>